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3"/>
  </p:notesMasterIdLst>
  <p:handoutMasterIdLst>
    <p:handoutMasterId r:id="rId54"/>
  </p:handoutMasterIdLst>
  <p:sldIdLst>
    <p:sldId id="256" r:id="rId5"/>
    <p:sldId id="336" r:id="rId6"/>
    <p:sldId id="402" r:id="rId7"/>
    <p:sldId id="330" r:id="rId8"/>
    <p:sldId id="376" r:id="rId9"/>
    <p:sldId id="373" r:id="rId10"/>
    <p:sldId id="418" r:id="rId11"/>
    <p:sldId id="381" r:id="rId12"/>
    <p:sldId id="419" r:id="rId13"/>
    <p:sldId id="420" r:id="rId14"/>
    <p:sldId id="383" r:id="rId15"/>
    <p:sldId id="404" r:id="rId16"/>
    <p:sldId id="398" r:id="rId17"/>
    <p:sldId id="385" r:id="rId18"/>
    <p:sldId id="422" r:id="rId19"/>
    <p:sldId id="427" r:id="rId20"/>
    <p:sldId id="423" r:id="rId21"/>
    <p:sldId id="421" r:id="rId22"/>
    <p:sldId id="441" r:id="rId23"/>
    <p:sldId id="399" r:id="rId24"/>
    <p:sldId id="261" r:id="rId25"/>
    <p:sldId id="268" r:id="rId26"/>
    <p:sldId id="384" r:id="rId27"/>
    <p:sldId id="393" r:id="rId28"/>
    <p:sldId id="394" r:id="rId29"/>
    <p:sldId id="269" r:id="rId30"/>
    <p:sldId id="388" r:id="rId31"/>
    <p:sldId id="400" r:id="rId32"/>
    <p:sldId id="390" r:id="rId33"/>
    <p:sldId id="392" r:id="rId34"/>
    <p:sldId id="403" r:id="rId35"/>
    <p:sldId id="331" r:id="rId36"/>
    <p:sldId id="337" r:id="rId37"/>
    <p:sldId id="372" r:id="rId38"/>
    <p:sldId id="424" r:id="rId39"/>
    <p:sldId id="338" r:id="rId40"/>
    <p:sldId id="395" r:id="rId41"/>
    <p:sldId id="437" r:id="rId42"/>
    <p:sldId id="407" r:id="rId43"/>
    <p:sldId id="410" r:id="rId44"/>
    <p:sldId id="413" r:id="rId45"/>
    <p:sldId id="406" r:id="rId46"/>
    <p:sldId id="408" r:id="rId47"/>
    <p:sldId id="429" r:id="rId48"/>
    <p:sldId id="411" r:id="rId49"/>
    <p:sldId id="412" r:id="rId50"/>
    <p:sldId id="396" r:id="rId51"/>
    <p:sldId id="397" r:id="rId52"/>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358" autoAdjust="0"/>
    <p:restoredTop sz="92308" autoAdjust="0"/>
  </p:normalViewPr>
  <p:slideViewPr>
    <p:cSldViewPr>
      <p:cViewPr>
        <p:scale>
          <a:sx n="80" d="100"/>
          <a:sy n="80" d="100"/>
        </p:scale>
        <p:origin x="132" y="-12"/>
      </p:cViewPr>
      <p:guideLst>
        <p:guide orient="horz" pos="2160"/>
        <p:guide pos="2880"/>
      </p:guideLst>
    </p:cSldViewPr>
  </p:slideViewPr>
  <p:outlineViewPr>
    <p:cViewPr>
      <p:scale>
        <a:sx n="33" d="100"/>
        <a:sy n="33" d="100"/>
      </p:scale>
      <p:origin x="246" y="71706"/>
    </p:cViewPr>
  </p:outlineViewPr>
  <p:notesTextViewPr>
    <p:cViewPr>
      <p:scale>
        <a:sx n="100" d="100"/>
        <a:sy n="100" d="100"/>
      </p:scale>
      <p:origin x="0" y="0"/>
    </p:cViewPr>
  </p:notesTextViewPr>
  <p:sorterViewPr>
    <p:cViewPr>
      <p:scale>
        <a:sx n="66" d="100"/>
        <a:sy n="66" d="100"/>
      </p:scale>
      <p:origin x="0" y="296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10DC1FB0-A84F-41F7-B7B2-E88296D4DEC0}" type="datetimeFigureOut">
              <a:rPr lang="en-GB" smtClean="0"/>
              <a:pPr/>
              <a:t>05/02/2015</a:t>
            </a:fld>
            <a:endParaRPr lang="en-GB"/>
          </a:p>
        </p:txBody>
      </p:sp>
      <p:sp>
        <p:nvSpPr>
          <p:cNvPr id="4" name="Footer Placeholder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E81A3171-30BD-4A70-AE8E-188FAB285721}"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4283" cy="49657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7" y="0"/>
            <a:ext cx="2944283" cy="496570"/>
          </a:xfrm>
          <a:prstGeom prst="rect">
            <a:avLst/>
          </a:prstGeom>
        </p:spPr>
        <p:txBody>
          <a:bodyPr vert="horz" lIns="91440" tIns="45720" rIns="91440" bIns="45720" rtlCol="0"/>
          <a:lstStyle>
            <a:lvl1pPr algn="r">
              <a:defRPr sz="1200"/>
            </a:lvl1pPr>
          </a:lstStyle>
          <a:p>
            <a:fld id="{2D09252D-E96D-4542-9759-0BE8D5D5F3EE}" type="datetimeFigureOut">
              <a:rPr lang="en-GB" smtClean="0"/>
              <a:pPr/>
              <a:t>05/02/2015</a:t>
            </a:fld>
            <a:endParaRPr lang="en-GB"/>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9433106"/>
            <a:ext cx="2944283" cy="49657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7" y="9433106"/>
            <a:ext cx="2944283" cy="496570"/>
          </a:xfrm>
          <a:prstGeom prst="rect">
            <a:avLst/>
          </a:prstGeom>
        </p:spPr>
        <p:txBody>
          <a:bodyPr vert="horz" lIns="91440" tIns="45720" rIns="91440" bIns="45720" rtlCol="0" anchor="b"/>
          <a:lstStyle>
            <a:lvl1pPr algn="r">
              <a:defRPr sz="1200"/>
            </a:lvl1pPr>
          </a:lstStyle>
          <a:p>
            <a:fld id="{1E894470-1C43-44B6-91C6-F5A90A6E0130}"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7EBD514-991F-4F74-94F3-3E1CE125CCAD}" type="datetime1">
              <a:rPr lang="en-GB" smtClean="0"/>
              <a:pPr/>
              <a:t>05/02/2015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CDF099-9CA9-4954-81D2-6E14B1EB3612}" type="slidenum">
              <a:rPr lang="en-GB" smtClean="0"/>
              <a:pPr/>
              <a:t>‹#›</a:t>
            </a:fld>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B065D3D-0683-478F-AA2F-8E0D84FFA66B}" type="datetime1">
              <a:rPr lang="en-GB" smtClean="0"/>
              <a:pPr/>
              <a:t>05/02/2015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CDF099-9CA9-4954-81D2-6E14B1EB3612}" type="slidenum">
              <a:rPr lang="en-GB" smtClean="0"/>
              <a:pPr/>
              <a:t>‹#›</a:t>
            </a:fld>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E26C1E-7C84-4435-A629-BEA183D3E5EC}" type="datetime1">
              <a:rPr lang="en-GB" smtClean="0"/>
              <a:pPr/>
              <a:t>05/02/2015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CDF099-9CA9-4954-81D2-6E14B1EB3612}" type="slidenum">
              <a:rPr lang="en-GB" smtClean="0"/>
              <a:pPr/>
              <a:t>‹#›</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CF79B61-0362-4474-BAEA-579F6760FBCB}" type="datetime1">
              <a:rPr lang="en-GB" smtClean="0"/>
              <a:pPr/>
              <a:t>05/02/2015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CDF099-9CA9-4954-81D2-6E14B1EB3612}" type="slidenum">
              <a:rPr lang="en-GB" smtClean="0"/>
              <a:pPr/>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2BDFDF-6639-472C-B539-C03DC51E130F}" type="datetime1">
              <a:rPr lang="en-GB" smtClean="0"/>
              <a:pPr/>
              <a:t>05/02/2015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CDF099-9CA9-4954-81D2-6E14B1EB3612}" type="slidenum">
              <a:rPr lang="en-GB" smtClean="0"/>
              <a:pPr/>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0CF8C15-4EDC-4E76-8B37-4BE6FB051632}" type="datetime1">
              <a:rPr lang="en-GB" smtClean="0"/>
              <a:pPr/>
              <a:t>05/02/2015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CDF099-9CA9-4954-81D2-6E14B1EB3612}" type="slidenum">
              <a:rPr lang="en-GB" smtClean="0"/>
              <a:pPr/>
              <a:t>‹#›</a:t>
            </a:fld>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3FA4635-D2A7-4E72-B76C-F9CA08F05A72}" type="datetime1">
              <a:rPr lang="en-GB" smtClean="0"/>
              <a:pPr/>
              <a:t>05/02/2015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BCDF099-9CA9-4954-81D2-6E14B1EB3612}" type="slidenum">
              <a:rPr lang="en-GB" smtClean="0"/>
              <a:pPr/>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BDBD96F-5570-4BD6-87DB-26A68CA44054}" type="datetime1">
              <a:rPr lang="en-GB" smtClean="0"/>
              <a:pPr/>
              <a:t>05/02/2015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BCDF099-9CA9-4954-81D2-6E14B1EB3612}" type="slidenum">
              <a:rPr lang="en-GB" smtClean="0"/>
              <a:pPr/>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928551-EE8F-4405-A3D5-CD9CE60E5651}" type="datetime1">
              <a:rPr lang="en-GB" smtClean="0"/>
              <a:pPr/>
              <a:t>05/02/2015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BCDF099-9CA9-4954-81D2-6E14B1EB3612}" type="slidenum">
              <a:rPr lang="en-GB" smtClean="0"/>
              <a:pPr/>
              <a:t>‹#›</a:t>
            </a:fld>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415852-67F4-4C8A-9753-3421EAC28656}" type="datetime1">
              <a:rPr lang="en-GB" smtClean="0"/>
              <a:pPr/>
              <a:t>05/02/2015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CDF099-9CA9-4954-81D2-6E14B1EB3612}" type="slidenum">
              <a:rPr lang="en-GB" smtClean="0"/>
              <a:pPr/>
              <a:t>‹#›</a:t>
            </a:fld>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9E8F4-1B6C-47C4-AA55-95AD1AC5BD98}" type="datetime1">
              <a:rPr lang="en-GB" smtClean="0"/>
              <a:pPr/>
              <a:t>05/02/2015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CDF099-9CA9-4954-81D2-6E14B1EB3612}" type="slidenum">
              <a:rPr lang="en-GB" smtClean="0"/>
              <a:pPr/>
              <a:t>‹#›</a:t>
            </a:fld>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82C932-F7C7-4DE7-BBB4-67998EAFAD43}" type="datetime1">
              <a:rPr lang="en-GB" smtClean="0"/>
              <a:pPr/>
              <a:t>05/02/2015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CDF099-9CA9-4954-81D2-6E14B1EB361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jpg"/>
          <p:cNvPicPr>
            <a:picLocks noChangeAspect="1"/>
          </p:cNvPicPr>
          <p:nvPr/>
        </p:nvPicPr>
        <p:blipFill>
          <a:blip r:embed="rId2" cstate="screen"/>
          <a:stretch>
            <a:fillRect/>
          </a:stretch>
        </p:blipFill>
        <p:spPr>
          <a:xfrm>
            <a:off x="-540568" y="0"/>
            <a:ext cx="9144000" cy="6858000"/>
          </a:xfrm>
          <a:prstGeom prst="rect">
            <a:avLst/>
          </a:prstGeom>
        </p:spPr>
      </p:pic>
      <p:sp>
        <p:nvSpPr>
          <p:cNvPr id="2" name="Title 1"/>
          <p:cNvSpPr>
            <a:spLocks noGrp="1"/>
          </p:cNvSpPr>
          <p:nvPr>
            <p:ph type="ctrTitle"/>
          </p:nvPr>
        </p:nvSpPr>
        <p:spPr>
          <a:xfrm>
            <a:off x="251520" y="3861048"/>
            <a:ext cx="8064896" cy="1872208"/>
          </a:xfrm>
        </p:spPr>
        <p:txBody>
          <a:bodyPr anchor="t">
            <a:normAutofit/>
          </a:bodyPr>
          <a:lstStyle/>
          <a:p>
            <a:r>
              <a:rPr lang="en-GB" sz="2800" dirty="0" smtClean="0">
                <a:latin typeface="Arial" pitchFamily="34" charset="0"/>
                <a:cs typeface="Arial" pitchFamily="34" charset="0"/>
              </a:rPr>
              <a:t>Cycling and Public Rights of Way</a:t>
            </a:r>
            <a:br>
              <a:rPr lang="en-GB" sz="2800" dirty="0" smtClean="0">
                <a:latin typeface="Arial" pitchFamily="34" charset="0"/>
                <a:cs typeface="Arial" pitchFamily="34" charset="0"/>
              </a:rPr>
            </a:br>
            <a:r>
              <a:rPr lang="en-GB" sz="2800" dirty="0" smtClean="0">
                <a:latin typeface="Arial" pitchFamily="34" charset="0"/>
                <a:cs typeface="Arial" pitchFamily="34" charset="0"/>
              </a:rPr>
              <a:t> </a:t>
            </a:r>
            <a:br>
              <a:rPr lang="en-GB" sz="2800" dirty="0" smtClean="0">
                <a:latin typeface="Arial" pitchFamily="34" charset="0"/>
                <a:cs typeface="Arial" pitchFamily="34" charset="0"/>
              </a:rPr>
            </a:br>
            <a:r>
              <a:rPr lang="en-GB" sz="2800" dirty="0" smtClean="0">
                <a:latin typeface="Arial" pitchFamily="34" charset="0"/>
                <a:cs typeface="Arial" pitchFamily="34" charset="0"/>
              </a:rPr>
              <a:t>Kevin Ridpath</a:t>
            </a:r>
            <a:br>
              <a:rPr lang="en-GB" sz="2800" dirty="0" smtClean="0">
                <a:latin typeface="Arial" pitchFamily="34" charset="0"/>
                <a:cs typeface="Arial" pitchFamily="34" charset="0"/>
              </a:rPr>
            </a:br>
            <a:r>
              <a:rPr lang="en-GB" sz="2800" dirty="0" smtClean="0">
                <a:latin typeface="Arial" pitchFamily="34" charset="0"/>
                <a:cs typeface="Arial" pitchFamily="34" charset="0"/>
              </a:rPr>
              <a:t>Graeme Clark</a:t>
            </a:r>
            <a:endParaRPr lang="en-GB" sz="28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0BCDF099-9CA9-4954-81D2-6E14B1EB3612}" type="slidenum">
              <a:rPr lang="en-GB" smtClean="0"/>
              <a:pPr/>
              <a:t>1</a:t>
            </a:fld>
            <a:endParaRPr lang="en-GB"/>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Powerpoint2.jpg"/>
          <p:cNvPicPr>
            <a:picLocks noChangeAspect="1"/>
          </p:cNvPicPr>
          <p:nvPr/>
        </p:nvPicPr>
        <p:blipFill>
          <a:blip r:embed="rId2" cstate="screen"/>
          <a:stretch>
            <a:fillRect/>
          </a:stretch>
        </p:blipFill>
        <p:spPr>
          <a:xfrm>
            <a:off x="0" y="-243408"/>
            <a:ext cx="9144000" cy="6737299"/>
          </a:xfrm>
          <a:prstGeom prst="rect">
            <a:avLst/>
          </a:prstGeom>
        </p:spPr>
      </p:pic>
      <p:sp>
        <p:nvSpPr>
          <p:cNvPr id="2" name="Title 1"/>
          <p:cNvSpPr>
            <a:spLocks noGrp="1"/>
          </p:cNvSpPr>
          <p:nvPr>
            <p:ph type="title"/>
          </p:nvPr>
        </p:nvSpPr>
        <p:spPr>
          <a:xfrm>
            <a:off x="323528" y="1196752"/>
            <a:ext cx="8496944" cy="1080120"/>
          </a:xfrm>
        </p:spPr>
        <p:txBody>
          <a:bodyPr anchor="t">
            <a:normAutofit fontScale="90000"/>
          </a:bodyPr>
          <a:lstStyle/>
          <a:p>
            <a:pPr algn="l"/>
            <a:r>
              <a:rPr lang="en-GB" sz="2700" dirty="0" smtClean="0">
                <a:latin typeface="Arial" pitchFamily="34" charset="0"/>
                <a:cs typeface="Arial" pitchFamily="34" charset="0"/>
              </a:rPr>
              <a:t/>
            </a:r>
            <a:br>
              <a:rPr lang="en-GB" sz="2700" dirty="0" smtClean="0">
                <a:latin typeface="Arial" pitchFamily="34" charset="0"/>
                <a:cs typeface="Arial" pitchFamily="34" charset="0"/>
              </a:rPr>
            </a:br>
            <a:r>
              <a:rPr lang="en-GB" sz="2700" dirty="0" smtClean="0">
                <a:latin typeface="Arial" pitchFamily="34" charset="0"/>
                <a:cs typeface="Arial" pitchFamily="34" charset="0"/>
              </a:rPr>
              <a:t/>
            </a:r>
            <a:br>
              <a:rPr lang="en-GB" sz="2700" dirty="0" smtClean="0">
                <a:latin typeface="Arial" pitchFamily="34" charset="0"/>
                <a:cs typeface="Arial" pitchFamily="34" charset="0"/>
              </a:rPr>
            </a:br>
            <a:r>
              <a:rPr lang="en-GB" sz="1800" dirty="0" smtClean="0">
                <a:latin typeface="Arial" pitchFamily="34" charset="0"/>
                <a:cs typeface="Arial" pitchFamily="34" charset="0"/>
              </a:rPr>
              <a:t/>
            </a:r>
            <a:br>
              <a:rPr lang="en-GB" sz="1800" dirty="0" smtClean="0">
                <a:latin typeface="Arial" pitchFamily="34" charset="0"/>
                <a:cs typeface="Arial" pitchFamily="34" charset="0"/>
              </a:rPr>
            </a:br>
            <a:r>
              <a:rPr lang="en-GB" sz="2000" b="1" dirty="0" smtClean="0">
                <a:latin typeface="Arial" pitchFamily="34" charset="0"/>
                <a:cs typeface="Arial" pitchFamily="34" charset="0"/>
              </a:rPr>
              <a:t/>
            </a:r>
            <a:br>
              <a:rPr lang="en-GB" sz="2000" b="1" dirty="0" smtClean="0">
                <a:latin typeface="Arial" pitchFamily="34" charset="0"/>
                <a:cs typeface="Arial" pitchFamily="34" charset="0"/>
              </a:rPr>
            </a:br>
            <a:r>
              <a:rPr lang="en-GB" sz="2400" b="1" dirty="0" smtClean="0">
                <a:solidFill>
                  <a:schemeClr val="tx2"/>
                </a:solidFill>
                <a:latin typeface="Arial" pitchFamily="34" charset="0"/>
                <a:cs typeface="Arial" pitchFamily="34" charset="0"/>
              </a:rPr>
              <a:t/>
            </a:r>
            <a:br>
              <a:rPr lang="en-GB" sz="2400" b="1" dirty="0" smtClean="0">
                <a:solidFill>
                  <a:schemeClr val="tx2"/>
                </a:solidFill>
                <a:latin typeface="Arial" pitchFamily="34" charset="0"/>
                <a:cs typeface="Arial" pitchFamily="34" charset="0"/>
              </a:rPr>
            </a:br>
            <a:endParaRPr lang="en-GB" sz="2400" b="1" dirty="0">
              <a:solidFill>
                <a:schemeClr val="tx2"/>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0BCDF099-9CA9-4954-81D2-6E14B1EB3612}" type="slidenum">
              <a:rPr lang="en-GB" smtClean="0"/>
              <a:pPr/>
              <a:t>10</a:t>
            </a:fld>
            <a:endParaRPr lang="en-GB"/>
          </a:p>
        </p:txBody>
      </p:sp>
      <p:sp>
        <p:nvSpPr>
          <p:cNvPr id="8" name="TextBox 7"/>
          <p:cNvSpPr txBox="1"/>
          <p:nvPr/>
        </p:nvSpPr>
        <p:spPr>
          <a:xfrm>
            <a:off x="323528" y="5157192"/>
            <a:ext cx="8424936" cy="430887"/>
          </a:xfrm>
          <a:prstGeom prst="rect">
            <a:avLst/>
          </a:prstGeom>
          <a:noFill/>
        </p:spPr>
        <p:txBody>
          <a:bodyPr wrap="square" rtlCol="0">
            <a:spAutoFit/>
          </a:bodyPr>
          <a:lstStyle/>
          <a:p>
            <a:r>
              <a:rPr lang="en-GB" sz="2200" b="1" dirty="0" smtClean="0">
                <a:latin typeface="Arial" pitchFamily="34" charset="0"/>
                <a:cs typeface="Arial" pitchFamily="34" charset="0"/>
              </a:rPr>
              <a:t>Waggonways Routes: Access for all (Burradon to Weetslade)</a:t>
            </a:r>
            <a:endParaRPr lang="en-GB" sz="2200" dirty="0">
              <a:latin typeface="Arial" pitchFamily="34" charset="0"/>
              <a:cs typeface="Arial" pitchFamily="34" charset="0"/>
            </a:endParaRPr>
          </a:p>
        </p:txBody>
      </p:sp>
      <p:pic>
        <p:nvPicPr>
          <p:cNvPr id="2051" name="Picture 3" descr="S:\Environment\Engineering Services\TEAMS\Traffic Safety\Miscellaneous\Traffic\GRAEME CLARK\DEFINITIVE MAP &amp; UNCLASSIFIED AREAS\WEETSLADE WS CODES\14WS BW\Copy of WS14 Mid Point June 10.JPG"/>
          <p:cNvPicPr>
            <a:picLocks noChangeAspect="1" noChangeArrowheads="1"/>
          </p:cNvPicPr>
          <p:nvPr/>
        </p:nvPicPr>
        <p:blipFill>
          <a:blip r:embed="rId3" cstate="screen"/>
          <a:srcRect/>
          <a:stretch>
            <a:fillRect/>
          </a:stretch>
        </p:blipFill>
        <p:spPr bwMode="auto">
          <a:xfrm>
            <a:off x="467544" y="404664"/>
            <a:ext cx="8280920" cy="4680520"/>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Powerpoint2.jpg"/>
          <p:cNvPicPr>
            <a:picLocks noChangeAspect="1"/>
          </p:cNvPicPr>
          <p:nvPr/>
        </p:nvPicPr>
        <p:blipFill>
          <a:blip r:embed="rId2" cstate="screen"/>
          <a:stretch>
            <a:fillRect/>
          </a:stretch>
        </p:blipFill>
        <p:spPr>
          <a:xfrm>
            <a:off x="0" y="-243408"/>
            <a:ext cx="9144000" cy="6737299"/>
          </a:xfrm>
          <a:prstGeom prst="rect">
            <a:avLst/>
          </a:prstGeom>
        </p:spPr>
      </p:pic>
      <p:sp>
        <p:nvSpPr>
          <p:cNvPr id="2" name="Title 1"/>
          <p:cNvSpPr>
            <a:spLocks noGrp="1"/>
          </p:cNvSpPr>
          <p:nvPr>
            <p:ph type="title"/>
          </p:nvPr>
        </p:nvSpPr>
        <p:spPr>
          <a:xfrm>
            <a:off x="323528" y="1412776"/>
            <a:ext cx="8496944" cy="4248472"/>
          </a:xfrm>
        </p:spPr>
        <p:txBody>
          <a:bodyPr anchor="t">
            <a:noAutofit/>
          </a:bodyPr>
          <a:lstStyle/>
          <a:p>
            <a:pPr algn="l"/>
            <a:r>
              <a:rPr lang="en-GB" sz="2400" dirty="0" smtClean="0">
                <a:latin typeface="Arial" pitchFamily="34" charset="0"/>
                <a:cs typeface="Arial" pitchFamily="34" charset="0"/>
              </a:rPr>
              <a:t>With financial pressures, investment contracted and became limited mainly to maintaining the existing network and externally funded works.</a:t>
            </a:r>
            <a:br>
              <a:rPr lang="en-GB" sz="2400" dirty="0" smtClean="0">
                <a:latin typeface="Arial" pitchFamily="34" charset="0"/>
                <a:cs typeface="Arial" pitchFamily="34" charset="0"/>
              </a:rPr>
            </a:br>
            <a:r>
              <a:rPr lang="en-GB" sz="2400" dirty="0" smtClean="0">
                <a:latin typeface="Arial" pitchFamily="34" charset="0"/>
                <a:cs typeface="Arial" pitchFamily="34" charset="0"/>
              </a:rPr>
              <a:t/>
            </a:r>
            <a:br>
              <a:rPr lang="en-GB" sz="2400" dirty="0" smtClean="0">
                <a:latin typeface="Arial" pitchFamily="34" charset="0"/>
                <a:cs typeface="Arial" pitchFamily="34" charset="0"/>
              </a:rPr>
            </a:br>
            <a:r>
              <a:rPr lang="en-GB" sz="2400" dirty="0" smtClean="0">
                <a:latin typeface="Arial" pitchFamily="34" charset="0"/>
                <a:cs typeface="Arial" pitchFamily="34" charset="0"/>
              </a:rPr>
              <a:t>Maintenance is undertaken but limited.   </a:t>
            </a:r>
            <a:br>
              <a:rPr lang="en-GB" sz="2400" dirty="0" smtClean="0">
                <a:latin typeface="Arial" pitchFamily="34" charset="0"/>
                <a:cs typeface="Arial" pitchFamily="34" charset="0"/>
              </a:rPr>
            </a:br>
            <a:r>
              <a:rPr lang="en-GB" sz="2400" dirty="0" smtClean="0">
                <a:latin typeface="Arial" pitchFamily="34" charset="0"/>
                <a:cs typeface="Arial" pitchFamily="34" charset="0"/>
              </a:rPr>
              <a:t/>
            </a:r>
            <a:br>
              <a:rPr lang="en-GB" sz="2400" dirty="0" smtClean="0">
                <a:latin typeface="Arial" pitchFamily="34" charset="0"/>
                <a:cs typeface="Arial" pitchFamily="34" charset="0"/>
              </a:rPr>
            </a:br>
            <a:r>
              <a:rPr lang="en-GB" sz="2400" dirty="0" smtClean="0">
                <a:latin typeface="Arial" pitchFamily="34" charset="0"/>
                <a:cs typeface="Arial" pitchFamily="34" charset="0"/>
              </a:rPr>
              <a:t>The main source of complaints relate to matters such as overgrown vegetation leading to a deterioration in surface standards.</a:t>
            </a:r>
            <a:br>
              <a:rPr lang="en-GB" sz="2400" dirty="0" smtClean="0">
                <a:latin typeface="Arial" pitchFamily="34" charset="0"/>
                <a:cs typeface="Arial" pitchFamily="34" charset="0"/>
              </a:rPr>
            </a:br>
            <a:r>
              <a:rPr lang="en-GB" sz="2400" dirty="0" smtClean="0">
                <a:latin typeface="Arial" pitchFamily="34" charset="0"/>
                <a:cs typeface="Arial" pitchFamily="34" charset="0"/>
              </a:rPr>
              <a:t/>
            </a:r>
            <a:br>
              <a:rPr lang="en-GB" sz="2400" dirty="0" smtClean="0">
                <a:latin typeface="Arial" pitchFamily="34" charset="0"/>
                <a:cs typeface="Arial" pitchFamily="34" charset="0"/>
              </a:rPr>
            </a:br>
            <a:r>
              <a:rPr lang="en-GB" sz="2000" dirty="0" smtClean="0">
                <a:latin typeface="Arial" pitchFamily="34" charset="0"/>
                <a:cs typeface="Arial" pitchFamily="34" charset="0"/>
              </a:rPr>
              <a:t/>
            </a:r>
            <a:br>
              <a:rPr lang="en-GB" sz="2000" dirty="0" smtClean="0">
                <a:latin typeface="Arial" pitchFamily="34" charset="0"/>
                <a:cs typeface="Arial" pitchFamily="34" charset="0"/>
              </a:rPr>
            </a:br>
            <a:r>
              <a:rPr lang="en-GB" sz="2000" dirty="0" smtClean="0">
                <a:latin typeface="Arial" pitchFamily="34" charset="0"/>
                <a:cs typeface="Arial" pitchFamily="34" charset="0"/>
              </a:rPr>
              <a:t/>
            </a:r>
            <a:br>
              <a:rPr lang="en-GB" sz="2000" dirty="0" smtClean="0">
                <a:latin typeface="Arial" pitchFamily="34" charset="0"/>
                <a:cs typeface="Arial" pitchFamily="34" charset="0"/>
              </a:rPr>
            </a:br>
            <a:endParaRPr lang="en-GB" sz="2000" b="1" dirty="0">
              <a:solidFill>
                <a:schemeClr val="tx2"/>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0BCDF099-9CA9-4954-81D2-6E14B1EB3612}" type="slidenum">
              <a:rPr lang="en-GB" smtClean="0"/>
              <a:pPr/>
              <a:t>11</a:t>
            </a:fld>
            <a:endParaRPr lang="en-GB"/>
          </a:p>
        </p:txBody>
      </p:sp>
      <p:sp>
        <p:nvSpPr>
          <p:cNvPr id="8" name="TextBox 7"/>
          <p:cNvSpPr txBox="1"/>
          <p:nvPr/>
        </p:nvSpPr>
        <p:spPr>
          <a:xfrm>
            <a:off x="395536" y="404664"/>
            <a:ext cx="8424936" cy="461665"/>
          </a:xfrm>
          <a:prstGeom prst="rect">
            <a:avLst/>
          </a:prstGeom>
          <a:noFill/>
        </p:spPr>
        <p:txBody>
          <a:bodyPr wrap="square" rtlCol="0">
            <a:spAutoFit/>
          </a:bodyPr>
          <a:lstStyle/>
          <a:p>
            <a:pPr algn="ctr"/>
            <a:r>
              <a:rPr lang="en-GB" sz="2400" b="1" dirty="0" smtClean="0">
                <a:latin typeface="Arial" pitchFamily="34" charset="0"/>
                <a:cs typeface="Arial" pitchFamily="34" charset="0"/>
              </a:rPr>
              <a:t>Financial Constraints and External Funding</a:t>
            </a:r>
            <a:endParaRPr lang="en-GB" sz="2400" dirty="0">
              <a:latin typeface="Arial" pitchFamily="34" charset="0"/>
              <a:cs typeface="Arial" pitchFamily="34" charset="0"/>
            </a:endParaRPr>
          </a:p>
        </p:txBody>
      </p:sp>
      <p:sp>
        <p:nvSpPr>
          <p:cNvPr id="11" name="TextBox 10"/>
          <p:cNvSpPr txBox="1"/>
          <p:nvPr/>
        </p:nvSpPr>
        <p:spPr>
          <a:xfrm>
            <a:off x="323528" y="980728"/>
            <a:ext cx="8136904" cy="646331"/>
          </a:xfrm>
          <a:prstGeom prst="rect">
            <a:avLst/>
          </a:prstGeom>
          <a:noFill/>
        </p:spPr>
        <p:txBody>
          <a:bodyPr wrap="square" rtlCol="0">
            <a:spAutoFit/>
          </a:bodyPr>
          <a:lstStyle/>
          <a:p>
            <a:endParaRPr lang="en-GB" dirty="0" smtClean="0">
              <a:latin typeface="Arial" pitchFamily="34" charset="0"/>
              <a:cs typeface="Arial" pitchFamily="34" charset="0"/>
            </a:endParaRPr>
          </a:p>
          <a:p>
            <a:endParaRPr lang="en-GB"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Powerpoint2.jpg"/>
          <p:cNvPicPr>
            <a:picLocks noChangeAspect="1"/>
          </p:cNvPicPr>
          <p:nvPr/>
        </p:nvPicPr>
        <p:blipFill>
          <a:blip r:embed="rId2" cstate="screen"/>
          <a:stretch>
            <a:fillRect/>
          </a:stretch>
        </p:blipFill>
        <p:spPr>
          <a:xfrm>
            <a:off x="0" y="-243408"/>
            <a:ext cx="9144000" cy="6737299"/>
          </a:xfrm>
          <a:prstGeom prst="rect">
            <a:avLst/>
          </a:prstGeom>
        </p:spPr>
      </p:pic>
      <p:sp>
        <p:nvSpPr>
          <p:cNvPr id="2" name="Title 1"/>
          <p:cNvSpPr>
            <a:spLocks noGrp="1"/>
          </p:cNvSpPr>
          <p:nvPr>
            <p:ph type="title"/>
          </p:nvPr>
        </p:nvSpPr>
        <p:spPr>
          <a:xfrm>
            <a:off x="323528" y="836712"/>
            <a:ext cx="8496944" cy="4824536"/>
          </a:xfrm>
        </p:spPr>
        <p:txBody>
          <a:bodyPr anchor="t">
            <a:noAutofit/>
          </a:bodyPr>
          <a:lstStyle/>
          <a:p>
            <a:pPr algn="l"/>
            <a:r>
              <a:rPr lang="en-GB" sz="2400" dirty="0" smtClean="0">
                <a:latin typeface="Arial" pitchFamily="34" charset="0"/>
                <a:cs typeface="Arial" pitchFamily="34" charset="0"/>
              </a:rPr>
              <a:t>Opportunities are sought to lever in external funding for improvements where possible: in most cases a local contribution is still required.</a:t>
            </a:r>
            <a:br>
              <a:rPr lang="en-GB" sz="2400" dirty="0" smtClean="0">
                <a:latin typeface="Arial" pitchFamily="34" charset="0"/>
                <a:cs typeface="Arial" pitchFamily="34" charset="0"/>
              </a:rPr>
            </a:br>
            <a:r>
              <a:rPr lang="en-GB" sz="2400" dirty="0" smtClean="0">
                <a:latin typeface="Arial" pitchFamily="34" charset="0"/>
                <a:cs typeface="Arial" pitchFamily="34" charset="0"/>
              </a:rPr>
              <a:t/>
            </a:r>
            <a:br>
              <a:rPr lang="en-GB" sz="2400" dirty="0" smtClean="0">
                <a:latin typeface="Arial" pitchFamily="34" charset="0"/>
                <a:cs typeface="Arial" pitchFamily="34" charset="0"/>
              </a:rPr>
            </a:br>
            <a:r>
              <a:rPr lang="en-GB" sz="2400" dirty="0" smtClean="0">
                <a:latin typeface="Arial" pitchFamily="34" charset="0"/>
                <a:cs typeface="Arial" pitchFamily="34" charset="0"/>
              </a:rPr>
              <a:t>Examples including joint working with:</a:t>
            </a:r>
            <a:br>
              <a:rPr lang="en-GB" sz="2400" dirty="0" smtClean="0">
                <a:latin typeface="Arial" pitchFamily="34" charset="0"/>
                <a:cs typeface="Arial" pitchFamily="34" charset="0"/>
              </a:rPr>
            </a:br>
            <a:r>
              <a:rPr lang="en-GB" sz="2400" dirty="0" smtClean="0">
                <a:latin typeface="Arial" pitchFamily="34" charset="0"/>
                <a:cs typeface="Arial" pitchFamily="34" charset="0"/>
              </a:rPr>
              <a:t>- the former Tyne and Wear Integrated Transport Authority (ITA) to improve cycle routes as part of the refurbishment of the Tyne Pedestrian and Cyclist Tunnels</a:t>
            </a:r>
            <a:br>
              <a:rPr lang="en-GB" sz="2400" dirty="0" smtClean="0">
                <a:latin typeface="Arial" pitchFamily="34" charset="0"/>
                <a:cs typeface="Arial" pitchFamily="34" charset="0"/>
              </a:rPr>
            </a:br>
            <a:r>
              <a:rPr lang="en-GB" sz="2400" dirty="0" smtClean="0">
                <a:latin typeface="Arial" pitchFamily="34" charset="0"/>
                <a:cs typeface="Arial" pitchFamily="34" charset="0"/>
              </a:rPr>
              <a:t/>
            </a:r>
            <a:br>
              <a:rPr lang="en-GB" sz="2400" dirty="0" smtClean="0">
                <a:latin typeface="Arial" pitchFamily="34" charset="0"/>
                <a:cs typeface="Arial" pitchFamily="34" charset="0"/>
              </a:rPr>
            </a:br>
            <a:r>
              <a:rPr lang="en-GB" sz="2400" dirty="0" smtClean="0">
                <a:latin typeface="Arial" pitchFamily="34" charset="0"/>
                <a:cs typeface="Arial" pitchFamily="34" charset="0"/>
              </a:rPr>
              <a:t>- the Highways Agency, to install crossings at A19 Holystone interchange and secure cycle-pedestrian bridges over slip roads as part of the Silverlink major scheme </a:t>
            </a:r>
            <a:r>
              <a:rPr lang="en-GB" sz="2000" dirty="0" smtClean="0">
                <a:latin typeface="Arial" pitchFamily="34" charset="0"/>
                <a:cs typeface="Arial" pitchFamily="34" charset="0"/>
              </a:rPr>
              <a:t/>
            </a:r>
            <a:br>
              <a:rPr lang="en-GB" sz="2000" dirty="0" smtClean="0">
                <a:latin typeface="Arial" pitchFamily="34" charset="0"/>
                <a:cs typeface="Arial" pitchFamily="34" charset="0"/>
              </a:rPr>
            </a:br>
            <a:r>
              <a:rPr lang="en-GB" sz="2000" dirty="0" smtClean="0">
                <a:latin typeface="Arial" pitchFamily="34" charset="0"/>
                <a:cs typeface="Arial" pitchFamily="34" charset="0"/>
              </a:rPr>
              <a:t/>
            </a:r>
            <a:br>
              <a:rPr lang="en-GB" sz="2000" dirty="0" smtClean="0">
                <a:latin typeface="Arial" pitchFamily="34" charset="0"/>
                <a:cs typeface="Arial" pitchFamily="34" charset="0"/>
              </a:rPr>
            </a:br>
            <a:endParaRPr lang="en-GB" sz="2000" b="1" dirty="0">
              <a:solidFill>
                <a:schemeClr val="tx2"/>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0BCDF099-9CA9-4954-81D2-6E14B1EB3612}" type="slidenum">
              <a:rPr lang="en-GB" smtClean="0"/>
              <a:pPr/>
              <a:t>12</a:t>
            </a:fld>
            <a:endParaRPr lang="en-GB"/>
          </a:p>
        </p:txBody>
      </p:sp>
      <p:sp>
        <p:nvSpPr>
          <p:cNvPr id="8" name="TextBox 7"/>
          <p:cNvSpPr txBox="1"/>
          <p:nvPr/>
        </p:nvSpPr>
        <p:spPr>
          <a:xfrm>
            <a:off x="395536" y="404664"/>
            <a:ext cx="8424936" cy="461665"/>
          </a:xfrm>
          <a:prstGeom prst="rect">
            <a:avLst/>
          </a:prstGeom>
          <a:noFill/>
        </p:spPr>
        <p:txBody>
          <a:bodyPr wrap="square" rtlCol="0">
            <a:spAutoFit/>
          </a:bodyPr>
          <a:lstStyle/>
          <a:p>
            <a:pPr algn="ctr"/>
            <a:r>
              <a:rPr lang="en-GB" sz="2400" b="1" dirty="0" smtClean="0">
                <a:latin typeface="Arial" pitchFamily="34" charset="0"/>
                <a:cs typeface="Arial" pitchFamily="34" charset="0"/>
              </a:rPr>
              <a:t>Joint working with external partners</a:t>
            </a:r>
            <a:endParaRPr lang="en-GB" sz="2400" b="1" dirty="0">
              <a:latin typeface="Arial" pitchFamily="34" charset="0"/>
              <a:cs typeface="Arial" pitchFamily="34" charset="0"/>
            </a:endParaRPr>
          </a:p>
        </p:txBody>
      </p:sp>
      <p:sp>
        <p:nvSpPr>
          <p:cNvPr id="11" name="TextBox 10"/>
          <p:cNvSpPr txBox="1"/>
          <p:nvPr/>
        </p:nvSpPr>
        <p:spPr>
          <a:xfrm>
            <a:off x="323528" y="980728"/>
            <a:ext cx="8136904" cy="646331"/>
          </a:xfrm>
          <a:prstGeom prst="rect">
            <a:avLst/>
          </a:prstGeom>
          <a:noFill/>
        </p:spPr>
        <p:txBody>
          <a:bodyPr wrap="square" rtlCol="0">
            <a:spAutoFit/>
          </a:bodyPr>
          <a:lstStyle/>
          <a:p>
            <a:endParaRPr lang="en-GB" dirty="0" smtClean="0">
              <a:latin typeface="Arial" pitchFamily="34" charset="0"/>
              <a:cs typeface="Arial" pitchFamily="34" charset="0"/>
            </a:endParaRPr>
          </a:p>
          <a:p>
            <a:endParaRPr lang="en-GB"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Powerpoint2.jpg"/>
          <p:cNvPicPr>
            <a:picLocks noChangeAspect="1"/>
          </p:cNvPicPr>
          <p:nvPr/>
        </p:nvPicPr>
        <p:blipFill>
          <a:blip r:embed="rId2" cstate="screen"/>
          <a:stretch>
            <a:fillRect/>
          </a:stretch>
        </p:blipFill>
        <p:spPr>
          <a:xfrm>
            <a:off x="0" y="-243408"/>
            <a:ext cx="9144000" cy="6737299"/>
          </a:xfrm>
          <a:prstGeom prst="rect">
            <a:avLst/>
          </a:prstGeom>
        </p:spPr>
      </p:pic>
      <p:sp>
        <p:nvSpPr>
          <p:cNvPr id="2" name="Title 1"/>
          <p:cNvSpPr>
            <a:spLocks noGrp="1"/>
          </p:cNvSpPr>
          <p:nvPr>
            <p:ph type="title"/>
          </p:nvPr>
        </p:nvSpPr>
        <p:spPr>
          <a:xfrm>
            <a:off x="323528" y="476672"/>
            <a:ext cx="8496944" cy="5256584"/>
          </a:xfrm>
        </p:spPr>
        <p:txBody>
          <a:bodyPr anchor="t">
            <a:noAutofit/>
          </a:bodyPr>
          <a:lstStyle/>
          <a:p>
            <a:pPr algn="l"/>
            <a:r>
              <a:rPr lang="en-GB" sz="2400" dirty="0" smtClean="0">
                <a:latin typeface="Arial" pitchFamily="34" charset="0"/>
                <a:cs typeface="Arial" pitchFamily="34" charset="0"/>
              </a:rPr>
              <a:t>Four Lane Ends-A188 junction improvements – funded through Local Pinch Point Fund; also improves walking and cycling route to Quorum Business Park</a:t>
            </a:r>
            <a:br>
              <a:rPr lang="en-GB" sz="2400" dirty="0" smtClean="0">
                <a:latin typeface="Arial" pitchFamily="34" charset="0"/>
                <a:cs typeface="Arial" pitchFamily="34" charset="0"/>
              </a:rPr>
            </a:br>
            <a:r>
              <a:rPr lang="en-GB" sz="2400" dirty="0" smtClean="0">
                <a:latin typeface="Arial" pitchFamily="34" charset="0"/>
                <a:cs typeface="Arial" pitchFamily="34" charset="0"/>
              </a:rPr>
              <a:t/>
            </a:r>
            <a:br>
              <a:rPr lang="en-GB" sz="2400" dirty="0" smtClean="0">
                <a:latin typeface="Arial" pitchFamily="34" charset="0"/>
                <a:cs typeface="Arial" pitchFamily="34" charset="0"/>
              </a:rPr>
            </a:br>
            <a:r>
              <a:rPr lang="en-GB" sz="2400" dirty="0" smtClean="0">
                <a:latin typeface="Arial" pitchFamily="34" charset="0"/>
                <a:cs typeface="Arial" pitchFamily="34" charset="0"/>
              </a:rPr>
              <a:t>Coast Road (Billy Mill and Norham Road) major scheme – opportunities for improvements to Coast Road cycleway</a:t>
            </a:r>
            <a:br>
              <a:rPr lang="en-GB" sz="2400" dirty="0" smtClean="0">
                <a:latin typeface="Arial" pitchFamily="34" charset="0"/>
                <a:cs typeface="Arial" pitchFamily="34" charset="0"/>
              </a:rPr>
            </a:br>
            <a:r>
              <a:rPr lang="en-GB" sz="2400" dirty="0" smtClean="0">
                <a:latin typeface="Arial" pitchFamily="34" charset="0"/>
                <a:cs typeface="Arial" pitchFamily="34" charset="0"/>
              </a:rPr>
              <a:t/>
            </a:r>
            <a:br>
              <a:rPr lang="en-GB" sz="2400" dirty="0" smtClean="0">
                <a:latin typeface="Arial" pitchFamily="34" charset="0"/>
                <a:cs typeface="Arial" pitchFamily="34" charset="0"/>
              </a:rPr>
            </a:br>
            <a:r>
              <a:rPr lang="en-GB" sz="2400" dirty="0" smtClean="0">
                <a:latin typeface="Arial" pitchFamily="34" charset="0"/>
                <a:cs typeface="Arial" pitchFamily="34" charset="0"/>
              </a:rPr>
              <a:t>Strategic Economic Plan (SEP) – potential funding for cycle infrastructure </a:t>
            </a:r>
            <a:br>
              <a:rPr lang="en-GB" sz="2400" dirty="0" smtClean="0">
                <a:latin typeface="Arial" pitchFamily="34" charset="0"/>
                <a:cs typeface="Arial" pitchFamily="34" charset="0"/>
              </a:rPr>
            </a:br>
            <a:r>
              <a:rPr lang="en-GB" sz="2400" dirty="0" smtClean="0">
                <a:latin typeface="Arial" pitchFamily="34" charset="0"/>
                <a:cs typeface="Arial" pitchFamily="34" charset="0"/>
              </a:rPr>
              <a:t/>
            </a:r>
            <a:br>
              <a:rPr lang="en-GB" sz="2400" dirty="0" smtClean="0">
                <a:latin typeface="Arial" pitchFamily="34" charset="0"/>
                <a:cs typeface="Arial" pitchFamily="34" charset="0"/>
              </a:rPr>
            </a:br>
            <a:r>
              <a:rPr lang="en-GB" sz="2400" dirty="0" smtClean="0">
                <a:latin typeface="Arial" pitchFamily="34" charset="0"/>
                <a:cs typeface="Arial" pitchFamily="34" charset="0"/>
              </a:rPr>
              <a:t>Joint working with Sustrans e.g. on the Cycle Safety Fund scheme at Beach Road-Preston North Road roundabout</a:t>
            </a:r>
            <a:r>
              <a:rPr lang="en-GB" sz="2000" dirty="0" smtClean="0">
                <a:latin typeface="Arial" pitchFamily="34" charset="0"/>
                <a:cs typeface="Arial" pitchFamily="34" charset="0"/>
              </a:rPr>
              <a:t/>
            </a:r>
            <a:br>
              <a:rPr lang="en-GB" sz="2000" dirty="0" smtClean="0">
                <a:latin typeface="Arial" pitchFamily="34" charset="0"/>
                <a:cs typeface="Arial" pitchFamily="34" charset="0"/>
              </a:rPr>
            </a:br>
            <a:r>
              <a:rPr lang="en-GB" sz="2000" dirty="0" smtClean="0">
                <a:latin typeface="Arial" pitchFamily="34" charset="0"/>
                <a:cs typeface="Arial" pitchFamily="34" charset="0"/>
              </a:rPr>
              <a:t/>
            </a:r>
            <a:br>
              <a:rPr lang="en-GB" sz="2000" dirty="0" smtClean="0">
                <a:latin typeface="Arial" pitchFamily="34" charset="0"/>
                <a:cs typeface="Arial" pitchFamily="34" charset="0"/>
              </a:rPr>
            </a:br>
            <a:endParaRPr lang="en-GB" sz="2000" b="1" dirty="0">
              <a:solidFill>
                <a:schemeClr val="tx2"/>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0BCDF099-9CA9-4954-81D2-6E14B1EB3612}" type="slidenum">
              <a:rPr lang="en-GB" smtClean="0"/>
              <a:pPr/>
              <a:t>13</a:t>
            </a:fld>
            <a:endParaRPr lang="en-GB"/>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Powerpoint2.jpg"/>
          <p:cNvPicPr>
            <a:picLocks noChangeAspect="1"/>
          </p:cNvPicPr>
          <p:nvPr/>
        </p:nvPicPr>
        <p:blipFill>
          <a:blip r:embed="rId2" cstate="screen"/>
          <a:stretch>
            <a:fillRect/>
          </a:stretch>
        </p:blipFill>
        <p:spPr>
          <a:xfrm>
            <a:off x="0" y="-243408"/>
            <a:ext cx="9144000" cy="6737299"/>
          </a:xfrm>
          <a:prstGeom prst="rect">
            <a:avLst/>
          </a:prstGeom>
        </p:spPr>
      </p:pic>
      <p:sp>
        <p:nvSpPr>
          <p:cNvPr id="6" name="Slide Number Placeholder 5"/>
          <p:cNvSpPr>
            <a:spLocks noGrp="1"/>
          </p:cNvSpPr>
          <p:nvPr>
            <p:ph type="sldNum" sz="quarter" idx="12"/>
          </p:nvPr>
        </p:nvSpPr>
        <p:spPr/>
        <p:txBody>
          <a:bodyPr/>
          <a:lstStyle/>
          <a:p>
            <a:fld id="{0BCDF099-9CA9-4954-81D2-6E14B1EB3612}" type="slidenum">
              <a:rPr lang="en-GB" smtClean="0"/>
              <a:pPr/>
              <a:t>14</a:t>
            </a:fld>
            <a:endParaRPr lang="en-GB"/>
          </a:p>
        </p:txBody>
      </p:sp>
      <p:sp>
        <p:nvSpPr>
          <p:cNvPr id="10" name="TextBox 9"/>
          <p:cNvSpPr txBox="1"/>
          <p:nvPr/>
        </p:nvSpPr>
        <p:spPr>
          <a:xfrm>
            <a:off x="0" y="4941168"/>
            <a:ext cx="9144000" cy="707886"/>
          </a:xfrm>
          <a:prstGeom prst="rect">
            <a:avLst/>
          </a:prstGeom>
          <a:noFill/>
        </p:spPr>
        <p:txBody>
          <a:bodyPr wrap="square" rtlCol="0">
            <a:spAutoFit/>
          </a:bodyPr>
          <a:lstStyle/>
          <a:p>
            <a:r>
              <a:rPr lang="en-GB" sz="2000" dirty="0" smtClean="0">
                <a:latin typeface="Arial" pitchFamily="34" charset="0"/>
                <a:cs typeface="Arial" pitchFamily="34" charset="0"/>
              </a:rPr>
              <a:t>Funding secured through Tyne Tunnels works to connect Willington Quay with East Howdon Village via the A19 overpass (Hadrian's Cycle Way) (before)</a:t>
            </a:r>
            <a:endParaRPr lang="en-GB" sz="2000" dirty="0">
              <a:latin typeface="Arial" pitchFamily="34" charset="0"/>
              <a:cs typeface="Arial" pitchFamily="34" charset="0"/>
            </a:endParaRPr>
          </a:p>
        </p:txBody>
      </p:sp>
      <p:pic>
        <p:nvPicPr>
          <p:cNvPr id="3074" name="Picture 2" descr="U:\PRESENTATIONC\Presentation\stuff\During construction of main path.jpg"/>
          <p:cNvPicPr>
            <a:picLocks noChangeAspect="1" noChangeArrowheads="1"/>
          </p:cNvPicPr>
          <p:nvPr/>
        </p:nvPicPr>
        <p:blipFill>
          <a:blip r:embed="rId3" cstate="screen"/>
          <a:srcRect/>
          <a:stretch>
            <a:fillRect/>
          </a:stretch>
        </p:blipFill>
        <p:spPr bwMode="auto">
          <a:xfrm>
            <a:off x="467544" y="476672"/>
            <a:ext cx="8280920" cy="4392488"/>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Powerpoint2.jpg"/>
          <p:cNvPicPr>
            <a:picLocks noChangeAspect="1"/>
          </p:cNvPicPr>
          <p:nvPr/>
        </p:nvPicPr>
        <p:blipFill>
          <a:blip r:embed="rId2" cstate="screen"/>
          <a:stretch>
            <a:fillRect/>
          </a:stretch>
        </p:blipFill>
        <p:spPr>
          <a:xfrm>
            <a:off x="0" y="-243408"/>
            <a:ext cx="9144000" cy="6737299"/>
          </a:xfrm>
          <a:prstGeom prst="rect">
            <a:avLst/>
          </a:prstGeom>
        </p:spPr>
      </p:pic>
      <p:sp>
        <p:nvSpPr>
          <p:cNvPr id="6" name="Slide Number Placeholder 5"/>
          <p:cNvSpPr>
            <a:spLocks noGrp="1"/>
          </p:cNvSpPr>
          <p:nvPr>
            <p:ph type="sldNum" sz="quarter" idx="12"/>
          </p:nvPr>
        </p:nvSpPr>
        <p:spPr/>
        <p:txBody>
          <a:bodyPr/>
          <a:lstStyle/>
          <a:p>
            <a:fld id="{0BCDF099-9CA9-4954-81D2-6E14B1EB3612}" type="slidenum">
              <a:rPr lang="en-GB" smtClean="0"/>
              <a:pPr/>
              <a:t>15</a:t>
            </a:fld>
            <a:endParaRPr lang="en-GB"/>
          </a:p>
        </p:txBody>
      </p:sp>
      <p:sp>
        <p:nvSpPr>
          <p:cNvPr id="10" name="TextBox 9"/>
          <p:cNvSpPr txBox="1"/>
          <p:nvPr/>
        </p:nvSpPr>
        <p:spPr>
          <a:xfrm>
            <a:off x="395536" y="5229200"/>
            <a:ext cx="8280920" cy="400110"/>
          </a:xfrm>
          <a:prstGeom prst="rect">
            <a:avLst/>
          </a:prstGeom>
          <a:noFill/>
        </p:spPr>
        <p:txBody>
          <a:bodyPr wrap="square" rtlCol="0">
            <a:spAutoFit/>
          </a:bodyPr>
          <a:lstStyle/>
          <a:p>
            <a:r>
              <a:rPr lang="en-GB" sz="2000" dirty="0" smtClean="0">
                <a:latin typeface="Arial" pitchFamily="34" charset="0"/>
                <a:cs typeface="Arial" pitchFamily="34" charset="0"/>
              </a:rPr>
              <a:t>Vegetation cleared, path fully resurfaced and lighting installed (after)</a:t>
            </a:r>
            <a:endParaRPr lang="en-GB" sz="2000" dirty="0">
              <a:latin typeface="Arial" pitchFamily="34" charset="0"/>
              <a:cs typeface="Arial" pitchFamily="34" charset="0"/>
            </a:endParaRPr>
          </a:p>
        </p:txBody>
      </p:sp>
      <p:pic>
        <p:nvPicPr>
          <p:cNvPr id="4099" name="Picture 3" descr="S:\Environment\Engineering Services\TEAMS\Traffic Safety\Miscellaneous\Traffic\GRAEME CLARK\DEFINITIVE MAP &amp; UNCLASSIFIED AREAS\IMG_5598.jpg"/>
          <p:cNvPicPr>
            <a:picLocks noChangeAspect="1" noChangeArrowheads="1"/>
          </p:cNvPicPr>
          <p:nvPr/>
        </p:nvPicPr>
        <p:blipFill>
          <a:blip r:embed="rId3" cstate="screen"/>
          <a:srcRect/>
          <a:stretch>
            <a:fillRect/>
          </a:stretch>
        </p:blipFill>
        <p:spPr bwMode="auto">
          <a:xfrm>
            <a:off x="395536" y="404665"/>
            <a:ext cx="8352928" cy="4680520"/>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Powerpoint2.jpg"/>
          <p:cNvPicPr>
            <a:picLocks noChangeAspect="1"/>
          </p:cNvPicPr>
          <p:nvPr/>
        </p:nvPicPr>
        <p:blipFill>
          <a:blip r:embed="rId2" cstate="screen"/>
          <a:stretch>
            <a:fillRect/>
          </a:stretch>
        </p:blipFill>
        <p:spPr>
          <a:xfrm>
            <a:off x="0" y="-243408"/>
            <a:ext cx="9144000" cy="6737299"/>
          </a:xfrm>
          <a:prstGeom prst="rect">
            <a:avLst/>
          </a:prstGeom>
        </p:spPr>
      </p:pic>
      <p:sp>
        <p:nvSpPr>
          <p:cNvPr id="6" name="Slide Number Placeholder 5"/>
          <p:cNvSpPr>
            <a:spLocks noGrp="1"/>
          </p:cNvSpPr>
          <p:nvPr>
            <p:ph type="sldNum" sz="quarter" idx="12"/>
          </p:nvPr>
        </p:nvSpPr>
        <p:spPr/>
        <p:txBody>
          <a:bodyPr/>
          <a:lstStyle/>
          <a:p>
            <a:fld id="{0BCDF099-9CA9-4954-81D2-6E14B1EB3612}" type="slidenum">
              <a:rPr lang="en-GB" smtClean="0"/>
              <a:pPr/>
              <a:t>16</a:t>
            </a:fld>
            <a:endParaRPr lang="en-GB"/>
          </a:p>
        </p:txBody>
      </p:sp>
      <p:sp>
        <p:nvSpPr>
          <p:cNvPr id="10" name="TextBox 9"/>
          <p:cNvSpPr txBox="1"/>
          <p:nvPr/>
        </p:nvSpPr>
        <p:spPr>
          <a:xfrm>
            <a:off x="395536" y="5229200"/>
            <a:ext cx="8280920" cy="400110"/>
          </a:xfrm>
          <a:prstGeom prst="rect">
            <a:avLst/>
          </a:prstGeom>
          <a:noFill/>
        </p:spPr>
        <p:txBody>
          <a:bodyPr wrap="square" rtlCol="0">
            <a:spAutoFit/>
          </a:bodyPr>
          <a:lstStyle/>
          <a:p>
            <a:r>
              <a:rPr lang="en-GB" sz="2000" dirty="0" smtClean="0">
                <a:latin typeface="Arial" pitchFamily="34" charset="0"/>
                <a:cs typeface="Arial" pitchFamily="34" charset="0"/>
              </a:rPr>
              <a:t>New crossing over East Howdon Bypass</a:t>
            </a:r>
            <a:endParaRPr lang="en-GB" sz="2000" dirty="0">
              <a:latin typeface="Arial" pitchFamily="34" charset="0"/>
              <a:cs typeface="Arial" pitchFamily="34" charset="0"/>
            </a:endParaRPr>
          </a:p>
        </p:txBody>
      </p:sp>
      <p:pic>
        <p:nvPicPr>
          <p:cNvPr id="6146" name="Picture 2" descr="U:\PRESENTATIONC\Presentation\stuff\Tunnel info\New toucan crossing.jpg"/>
          <p:cNvPicPr>
            <a:picLocks noChangeAspect="1" noChangeArrowheads="1"/>
          </p:cNvPicPr>
          <p:nvPr/>
        </p:nvPicPr>
        <p:blipFill>
          <a:blip r:embed="rId3" cstate="screen"/>
          <a:srcRect/>
          <a:stretch>
            <a:fillRect/>
          </a:stretch>
        </p:blipFill>
        <p:spPr bwMode="auto">
          <a:xfrm>
            <a:off x="323528" y="404664"/>
            <a:ext cx="8280920" cy="4797151"/>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Powerpoint2.jpg"/>
          <p:cNvPicPr>
            <a:picLocks noChangeAspect="1"/>
          </p:cNvPicPr>
          <p:nvPr/>
        </p:nvPicPr>
        <p:blipFill>
          <a:blip r:embed="rId2" cstate="screen"/>
          <a:stretch>
            <a:fillRect/>
          </a:stretch>
        </p:blipFill>
        <p:spPr>
          <a:xfrm>
            <a:off x="0" y="-243408"/>
            <a:ext cx="9144000" cy="6737299"/>
          </a:xfrm>
          <a:prstGeom prst="rect">
            <a:avLst/>
          </a:prstGeom>
        </p:spPr>
      </p:pic>
      <p:sp>
        <p:nvSpPr>
          <p:cNvPr id="6" name="Slide Number Placeholder 5"/>
          <p:cNvSpPr>
            <a:spLocks noGrp="1"/>
          </p:cNvSpPr>
          <p:nvPr>
            <p:ph type="sldNum" sz="quarter" idx="12"/>
          </p:nvPr>
        </p:nvSpPr>
        <p:spPr/>
        <p:txBody>
          <a:bodyPr/>
          <a:lstStyle/>
          <a:p>
            <a:fld id="{0BCDF099-9CA9-4954-81D2-6E14B1EB3612}" type="slidenum">
              <a:rPr lang="en-GB" smtClean="0"/>
              <a:pPr/>
              <a:t>17</a:t>
            </a:fld>
            <a:endParaRPr lang="en-GB"/>
          </a:p>
        </p:txBody>
      </p:sp>
      <p:sp>
        <p:nvSpPr>
          <p:cNvPr id="8" name="TextBox 7"/>
          <p:cNvSpPr txBox="1"/>
          <p:nvPr/>
        </p:nvSpPr>
        <p:spPr>
          <a:xfrm>
            <a:off x="251520" y="5229200"/>
            <a:ext cx="8640960" cy="784830"/>
          </a:xfrm>
          <a:prstGeom prst="rect">
            <a:avLst/>
          </a:prstGeom>
          <a:noFill/>
        </p:spPr>
        <p:txBody>
          <a:bodyPr wrap="square" rtlCol="0">
            <a:spAutoFit/>
          </a:bodyPr>
          <a:lstStyle/>
          <a:p>
            <a:r>
              <a:rPr lang="en-GB" sz="2100" dirty="0" smtClean="0">
                <a:latin typeface="Arial" pitchFamily="34" charset="0"/>
                <a:cs typeface="Arial" pitchFamily="34" charset="0"/>
              </a:rPr>
              <a:t>Joint working with Sustrans – Rake Lane to Cullercoats</a:t>
            </a:r>
          </a:p>
          <a:p>
            <a:pPr algn="ctr"/>
            <a:endParaRPr lang="en-GB" sz="2400" dirty="0">
              <a:latin typeface="Arial" pitchFamily="34" charset="0"/>
              <a:cs typeface="Arial" pitchFamily="34" charset="0"/>
            </a:endParaRPr>
          </a:p>
        </p:txBody>
      </p:sp>
      <p:pic>
        <p:nvPicPr>
          <p:cNvPr id="9" name="Picture 2" descr="S:\Environment\Engineering Services\TEAMS\Traffic Safety\Miscellaneous\Traffic\GRAEME CLARK\PICS TO SORT\IMG_0149.jpg"/>
          <p:cNvPicPr>
            <a:picLocks noChangeAspect="1" noChangeArrowheads="1"/>
          </p:cNvPicPr>
          <p:nvPr/>
        </p:nvPicPr>
        <p:blipFill>
          <a:blip r:embed="rId3" cstate="screen"/>
          <a:srcRect/>
          <a:stretch>
            <a:fillRect/>
          </a:stretch>
        </p:blipFill>
        <p:spPr bwMode="auto">
          <a:xfrm>
            <a:off x="539552" y="404664"/>
            <a:ext cx="8136904" cy="4608512"/>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Powerpoint2.jpg"/>
          <p:cNvPicPr>
            <a:picLocks noChangeAspect="1"/>
          </p:cNvPicPr>
          <p:nvPr/>
        </p:nvPicPr>
        <p:blipFill>
          <a:blip r:embed="rId2" cstate="screen"/>
          <a:stretch>
            <a:fillRect/>
          </a:stretch>
        </p:blipFill>
        <p:spPr>
          <a:xfrm>
            <a:off x="0" y="-243408"/>
            <a:ext cx="9144000" cy="6737299"/>
          </a:xfrm>
          <a:prstGeom prst="rect">
            <a:avLst/>
          </a:prstGeom>
        </p:spPr>
      </p:pic>
      <p:sp>
        <p:nvSpPr>
          <p:cNvPr id="6" name="Slide Number Placeholder 5"/>
          <p:cNvSpPr>
            <a:spLocks noGrp="1"/>
          </p:cNvSpPr>
          <p:nvPr>
            <p:ph type="sldNum" sz="quarter" idx="12"/>
          </p:nvPr>
        </p:nvSpPr>
        <p:spPr/>
        <p:txBody>
          <a:bodyPr/>
          <a:lstStyle/>
          <a:p>
            <a:fld id="{0BCDF099-9CA9-4954-81D2-6E14B1EB3612}" type="slidenum">
              <a:rPr lang="en-GB" smtClean="0"/>
              <a:pPr/>
              <a:t>18</a:t>
            </a:fld>
            <a:endParaRPr lang="en-GB"/>
          </a:p>
        </p:txBody>
      </p:sp>
      <p:sp>
        <p:nvSpPr>
          <p:cNvPr id="8" name="TextBox 7"/>
          <p:cNvSpPr txBox="1"/>
          <p:nvPr/>
        </p:nvSpPr>
        <p:spPr>
          <a:xfrm>
            <a:off x="251520" y="5013176"/>
            <a:ext cx="8640960" cy="784830"/>
          </a:xfrm>
          <a:prstGeom prst="rect">
            <a:avLst/>
          </a:prstGeom>
          <a:noFill/>
        </p:spPr>
        <p:txBody>
          <a:bodyPr wrap="square" rtlCol="0">
            <a:spAutoFit/>
          </a:bodyPr>
          <a:lstStyle/>
          <a:p>
            <a:r>
              <a:rPr lang="en-GB" sz="2100" dirty="0" smtClean="0">
                <a:latin typeface="Arial" pitchFamily="34" charset="0"/>
                <a:cs typeface="Arial" pitchFamily="34" charset="0"/>
              </a:rPr>
              <a:t>Joint working with Sustrans - Beach Road heading East to Broadway</a:t>
            </a:r>
          </a:p>
          <a:p>
            <a:pPr algn="ctr"/>
            <a:endParaRPr lang="en-GB" sz="2400" dirty="0">
              <a:latin typeface="Arial" pitchFamily="34" charset="0"/>
              <a:cs typeface="Arial" pitchFamily="34" charset="0"/>
            </a:endParaRPr>
          </a:p>
        </p:txBody>
      </p:sp>
      <p:pic>
        <p:nvPicPr>
          <p:cNvPr id="48130" name="Picture 2" descr="S:\Environment\Engineering Services\TEAMS\Traffic Safety\Miscellaneous\Traffic\GRAEME CLARK\WORKS\CYCLE &amp; PRoW WORKS\SUSTRANS SCHEMES\IMG_9079.jpg"/>
          <p:cNvPicPr>
            <a:picLocks noChangeAspect="1" noChangeArrowheads="1"/>
          </p:cNvPicPr>
          <p:nvPr/>
        </p:nvPicPr>
        <p:blipFill>
          <a:blip r:embed="rId3" cstate="screen"/>
          <a:srcRect/>
          <a:stretch>
            <a:fillRect/>
          </a:stretch>
        </p:blipFill>
        <p:spPr bwMode="auto">
          <a:xfrm>
            <a:off x="395536" y="476672"/>
            <a:ext cx="8208911" cy="4464496"/>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Powerpoint2.jpg"/>
          <p:cNvPicPr>
            <a:picLocks noChangeAspect="1"/>
          </p:cNvPicPr>
          <p:nvPr/>
        </p:nvPicPr>
        <p:blipFill>
          <a:blip r:embed="rId2" cstate="screen"/>
          <a:stretch>
            <a:fillRect/>
          </a:stretch>
        </p:blipFill>
        <p:spPr>
          <a:xfrm>
            <a:off x="0" y="-243408"/>
            <a:ext cx="9144000" cy="6737299"/>
          </a:xfrm>
          <a:prstGeom prst="rect">
            <a:avLst/>
          </a:prstGeom>
        </p:spPr>
      </p:pic>
      <p:sp>
        <p:nvSpPr>
          <p:cNvPr id="6" name="Slide Number Placeholder 5"/>
          <p:cNvSpPr>
            <a:spLocks noGrp="1"/>
          </p:cNvSpPr>
          <p:nvPr>
            <p:ph type="sldNum" sz="quarter" idx="12"/>
          </p:nvPr>
        </p:nvSpPr>
        <p:spPr/>
        <p:txBody>
          <a:bodyPr/>
          <a:lstStyle/>
          <a:p>
            <a:fld id="{0BCDF099-9CA9-4954-81D2-6E14B1EB3612}" type="slidenum">
              <a:rPr lang="en-GB" smtClean="0"/>
              <a:pPr/>
              <a:t>19</a:t>
            </a:fld>
            <a:endParaRPr lang="en-GB"/>
          </a:p>
        </p:txBody>
      </p:sp>
      <p:sp>
        <p:nvSpPr>
          <p:cNvPr id="8" name="TextBox 7"/>
          <p:cNvSpPr txBox="1"/>
          <p:nvPr/>
        </p:nvSpPr>
        <p:spPr>
          <a:xfrm>
            <a:off x="251520" y="5013176"/>
            <a:ext cx="8640960" cy="784830"/>
          </a:xfrm>
          <a:prstGeom prst="rect">
            <a:avLst/>
          </a:prstGeom>
          <a:noFill/>
        </p:spPr>
        <p:txBody>
          <a:bodyPr wrap="square" rtlCol="0">
            <a:spAutoFit/>
          </a:bodyPr>
          <a:lstStyle/>
          <a:p>
            <a:r>
              <a:rPr lang="en-GB" sz="2100" dirty="0" smtClean="0">
                <a:latin typeface="Arial" pitchFamily="34" charset="0"/>
                <a:cs typeface="Arial" pitchFamily="34" charset="0"/>
              </a:rPr>
              <a:t>Improved road safety (Tynemouth Pool to John Spence High)</a:t>
            </a:r>
          </a:p>
          <a:p>
            <a:pPr algn="ctr"/>
            <a:endParaRPr lang="en-GB" sz="2400" dirty="0">
              <a:latin typeface="Arial" pitchFamily="34" charset="0"/>
              <a:cs typeface="Arial" pitchFamily="34" charset="0"/>
            </a:endParaRPr>
          </a:p>
        </p:txBody>
      </p:sp>
      <p:pic>
        <p:nvPicPr>
          <p:cNvPr id="15362" name="Picture 2" descr="S:\Environment\Engineering Services\TEAMS\Traffic Safety\Miscellaneous\Traffic\GRAEME CLARK\WORKS\CYCLE &amp; PRoW WORKS\SUSTRANS SCHEMES\IMG_9063.jpg"/>
          <p:cNvPicPr>
            <a:picLocks noChangeAspect="1" noChangeArrowheads="1"/>
          </p:cNvPicPr>
          <p:nvPr/>
        </p:nvPicPr>
        <p:blipFill>
          <a:blip r:embed="rId3" cstate="screen"/>
          <a:srcRect/>
          <a:stretch>
            <a:fillRect/>
          </a:stretch>
        </p:blipFill>
        <p:spPr bwMode="auto">
          <a:xfrm>
            <a:off x="395536" y="404665"/>
            <a:ext cx="8280919" cy="4536503"/>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Powerpoint2.jpg"/>
          <p:cNvPicPr>
            <a:picLocks noChangeAspect="1"/>
          </p:cNvPicPr>
          <p:nvPr/>
        </p:nvPicPr>
        <p:blipFill>
          <a:blip r:embed="rId2" cstate="screen"/>
          <a:stretch>
            <a:fillRect/>
          </a:stretch>
        </p:blipFill>
        <p:spPr>
          <a:xfrm>
            <a:off x="0" y="-315416"/>
            <a:ext cx="9144000" cy="6737299"/>
          </a:xfrm>
          <a:prstGeom prst="rect">
            <a:avLst/>
          </a:prstGeom>
        </p:spPr>
      </p:pic>
      <p:sp>
        <p:nvSpPr>
          <p:cNvPr id="6" name="Slide Number Placeholder 5"/>
          <p:cNvSpPr>
            <a:spLocks noGrp="1"/>
          </p:cNvSpPr>
          <p:nvPr>
            <p:ph type="sldNum" sz="quarter" idx="12"/>
          </p:nvPr>
        </p:nvSpPr>
        <p:spPr/>
        <p:txBody>
          <a:bodyPr/>
          <a:lstStyle/>
          <a:p>
            <a:fld id="{0BCDF099-9CA9-4954-81D2-6E14B1EB3612}" type="slidenum">
              <a:rPr lang="en-GB" smtClean="0"/>
              <a:pPr/>
              <a:t>2</a:t>
            </a:fld>
            <a:endParaRPr lang="en-GB"/>
          </a:p>
        </p:txBody>
      </p:sp>
      <p:sp>
        <p:nvSpPr>
          <p:cNvPr id="26625" name="Rectangle 1"/>
          <p:cNvSpPr>
            <a:spLocks noChangeArrowheads="1"/>
          </p:cNvSpPr>
          <p:nvPr/>
        </p:nvSpPr>
        <p:spPr bwMode="auto">
          <a:xfrm>
            <a:off x="395536" y="485751"/>
            <a:ext cx="8424936"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Introduction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The presentation will firstly cover cycling in the borough, including the Cycling </a:t>
            </a:r>
            <a:r>
              <a:rPr lang="en-GB" sz="2400" dirty="0" smtClean="0">
                <a:latin typeface="Arial" pitchFamily="34" charset="0"/>
                <a:ea typeface="Calibri" pitchFamily="34" charset="0"/>
                <a:cs typeface="Times New Roman" pitchFamily="18" charset="0"/>
              </a:rPr>
              <a:t>S</a:t>
            </a:r>
            <a:r>
              <a:rPr kumimoji="0" lang="en-GB"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trategy, and then Public Rights of Way. </a:t>
            </a:r>
          </a:p>
          <a:p>
            <a:pPr marL="0" marR="0" lvl="0" indent="0" algn="l" defTabSz="914400" rtl="0" eaLnBrk="0" fontAlgn="base" latinLnBrk="0" hangingPunct="0">
              <a:lnSpc>
                <a:spcPct val="100000"/>
              </a:lnSpc>
              <a:spcBef>
                <a:spcPct val="0"/>
              </a:spcBef>
              <a:spcAft>
                <a:spcPct val="0"/>
              </a:spcAft>
              <a:buClrTx/>
              <a:buSzTx/>
              <a:buFontTx/>
              <a:buNone/>
              <a:tabLst/>
            </a:pPr>
            <a:endParaRPr lang="en-GB" sz="2400" dirty="0" smtClean="0">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It will provide relevant background information for Members. </a:t>
            </a:r>
          </a:p>
          <a:p>
            <a:pPr marL="0" marR="0" lvl="0" indent="0" algn="l" defTabSz="914400" rtl="0" eaLnBrk="0" fontAlgn="base" latinLnBrk="0" hangingPunct="0">
              <a:lnSpc>
                <a:spcPct val="100000"/>
              </a:lnSpc>
              <a:spcBef>
                <a:spcPct val="0"/>
              </a:spcBef>
              <a:spcAft>
                <a:spcPct val="0"/>
              </a:spcAft>
              <a:buClrTx/>
              <a:buSzTx/>
              <a:buFontTx/>
              <a:buNone/>
              <a:tabLst/>
            </a:pPr>
            <a:endParaRPr lang="en-GB" sz="2400" dirty="0" smtClean="0">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It will then cover related actions in the Service Plan for 2014/15. </a:t>
            </a:r>
          </a:p>
          <a:p>
            <a:pPr marL="0" marR="0" lvl="0" indent="0" algn="l" defTabSz="914400" rtl="0" eaLnBrk="0" fontAlgn="base" latinLnBrk="0" hangingPunct="0">
              <a:lnSpc>
                <a:spcPct val="100000"/>
              </a:lnSpc>
              <a:spcBef>
                <a:spcPct val="0"/>
              </a:spcBef>
              <a:spcAft>
                <a:spcPct val="0"/>
              </a:spcAft>
              <a:buClrTx/>
              <a:buSzTx/>
              <a:buFontTx/>
              <a:buNone/>
              <a:tabLst/>
            </a:pPr>
            <a:endParaRPr lang="en-GB" sz="2400" dirty="0" smtClean="0">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Finally it will suggest some points which Members may wish to consider.</a:t>
            </a:r>
            <a:endParaRPr kumimoji="0" lang="en-GB" sz="24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Powerpoint2.jpg"/>
          <p:cNvPicPr>
            <a:picLocks noChangeAspect="1"/>
          </p:cNvPicPr>
          <p:nvPr/>
        </p:nvPicPr>
        <p:blipFill>
          <a:blip r:embed="rId2" cstate="screen"/>
          <a:stretch>
            <a:fillRect/>
          </a:stretch>
        </p:blipFill>
        <p:spPr>
          <a:xfrm>
            <a:off x="0" y="-243408"/>
            <a:ext cx="9144000" cy="6737299"/>
          </a:xfrm>
          <a:prstGeom prst="rect">
            <a:avLst/>
          </a:prstGeom>
        </p:spPr>
      </p:pic>
      <p:sp>
        <p:nvSpPr>
          <p:cNvPr id="2" name="Title 1"/>
          <p:cNvSpPr>
            <a:spLocks noGrp="1"/>
          </p:cNvSpPr>
          <p:nvPr>
            <p:ph type="title"/>
          </p:nvPr>
        </p:nvSpPr>
        <p:spPr>
          <a:xfrm>
            <a:off x="323528" y="1196752"/>
            <a:ext cx="8496944" cy="4464496"/>
          </a:xfrm>
        </p:spPr>
        <p:txBody>
          <a:bodyPr anchor="t">
            <a:normAutofit fontScale="90000"/>
          </a:bodyPr>
          <a:lstStyle/>
          <a:p>
            <a:pPr algn="l"/>
            <a:r>
              <a:rPr lang="en-GB" sz="2400" dirty="0" smtClean="0">
                <a:latin typeface="Arial" pitchFamily="34" charset="0"/>
                <a:cs typeface="Arial" pitchFamily="34" charset="0"/>
              </a:rPr>
              <a:t>Bikeability national standard cycle training for school students – funded by a specific government grant; Technical Partner and Sports Development working to expand delivery</a:t>
            </a:r>
            <a:br>
              <a:rPr lang="en-GB" sz="2400" dirty="0" smtClean="0">
                <a:latin typeface="Arial" pitchFamily="34" charset="0"/>
                <a:cs typeface="Arial" pitchFamily="34" charset="0"/>
              </a:rPr>
            </a:br>
            <a:r>
              <a:rPr lang="en-GB" sz="2400" dirty="0" smtClean="0">
                <a:latin typeface="Arial" pitchFamily="34" charset="0"/>
                <a:cs typeface="Arial" pitchFamily="34" charset="0"/>
              </a:rPr>
              <a:t/>
            </a:r>
            <a:br>
              <a:rPr lang="en-GB" sz="2400" dirty="0" smtClean="0">
                <a:latin typeface="Arial" pitchFamily="34" charset="0"/>
                <a:cs typeface="Arial" pitchFamily="34" charset="0"/>
              </a:rPr>
            </a:br>
            <a:r>
              <a:rPr lang="en-GB" sz="2400" dirty="0" smtClean="0">
                <a:latin typeface="Arial" pitchFamily="34" charset="0"/>
                <a:cs typeface="Arial" pitchFamily="34" charset="0"/>
              </a:rPr>
              <a:t>Tyne and Wear LSTF (Local Sustainable Transport Fund) – delivers projects in schools in partnership with voluntary sector organisations, e.g.  Sustrans on Bike It and FEAT 1st (Families Enjoying Active Travel); with Living Streets on Walk once a Week.</a:t>
            </a:r>
            <a:br>
              <a:rPr lang="en-GB" sz="2400" dirty="0" smtClean="0">
                <a:latin typeface="Arial" pitchFamily="34" charset="0"/>
                <a:cs typeface="Arial" pitchFamily="34" charset="0"/>
              </a:rPr>
            </a:br>
            <a:r>
              <a:rPr lang="en-GB" sz="2400" dirty="0" smtClean="0">
                <a:latin typeface="Arial" pitchFamily="34" charset="0"/>
                <a:cs typeface="Arial" pitchFamily="34" charset="0"/>
              </a:rPr>
              <a:t/>
            </a:r>
            <a:br>
              <a:rPr lang="en-GB" sz="2400" dirty="0" smtClean="0">
                <a:latin typeface="Arial" pitchFamily="34" charset="0"/>
                <a:cs typeface="Arial" pitchFamily="34" charset="0"/>
              </a:rPr>
            </a:br>
            <a:r>
              <a:rPr lang="en-GB" sz="2400" dirty="0" smtClean="0">
                <a:latin typeface="Arial" pitchFamily="34" charset="0"/>
                <a:cs typeface="Arial" pitchFamily="34" charset="0"/>
              </a:rPr>
              <a:t>Free Cycle Maps distributed across the region and now on their 3</a:t>
            </a:r>
            <a:r>
              <a:rPr lang="en-GB" sz="2400" baseline="30000" dirty="0" smtClean="0">
                <a:latin typeface="Arial" pitchFamily="34" charset="0"/>
                <a:cs typeface="Arial" pitchFamily="34" charset="0"/>
              </a:rPr>
              <a:t>rd</a:t>
            </a:r>
            <a:r>
              <a:rPr lang="en-GB" sz="2400" dirty="0" smtClean="0">
                <a:latin typeface="Arial" pitchFamily="34" charset="0"/>
                <a:cs typeface="Arial" pitchFamily="34" charset="0"/>
              </a:rPr>
              <a:t> edition</a:t>
            </a:r>
            <a:endParaRPr lang="en-GB" sz="2400" b="1" dirty="0">
              <a:solidFill>
                <a:schemeClr val="tx2"/>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0BCDF099-9CA9-4954-81D2-6E14B1EB3612}" type="slidenum">
              <a:rPr lang="en-GB" smtClean="0"/>
              <a:pPr/>
              <a:t>20</a:t>
            </a:fld>
            <a:endParaRPr lang="en-GB"/>
          </a:p>
        </p:txBody>
      </p:sp>
      <p:sp>
        <p:nvSpPr>
          <p:cNvPr id="8" name="TextBox 7"/>
          <p:cNvSpPr txBox="1"/>
          <p:nvPr/>
        </p:nvSpPr>
        <p:spPr>
          <a:xfrm>
            <a:off x="395536" y="404664"/>
            <a:ext cx="8424936" cy="461665"/>
          </a:xfrm>
          <a:prstGeom prst="rect">
            <a:avLst/>
          </a:prstGeom>
          <a:noFill/>
        </p:spPr>
        <p:txBody>
          <a:bodyPr wrap="square" rtlCol="0">
            <a:spAutoFit/>
          </a:bodyPr>
          <a:lstStyle/>
          <a:p>
            <a:pPr algn="ctr"/>
            <a:r>
              <a:rPr lang="en-GB" sz="2400" b="1" dirty="0" smtClean="0">
                <a:latin typeface="Arial" pitchFamily="34" charset="0"/>
                <a:cs typeface="Arial" pitchFamily="34" charset="0"/>
              </a:rPr>
              <a:t>Joint working – training and promotion</a:t>
            </a:r>
            <a:endParaRPr lang="en-GB" sz="2400" dirty="0">
              <a:latin typeface="Arial" pitchFamily="34" charset="0"/>
              <a:cs typeface="Arial" pitchFamily="34" charset="0"/>
            </a:endParaRPr>
          </a:p>
        </p:txBody>
      </p:sp>
      <p:sp>
        <p:nvSpPr>
          <p:cNvPr id="11" name="TextBox 10"/>
          <p:cNvSpPr txBox="1"/>
          <p:nvPr/>
        </p:nvSpPr>
        <p:spPr>
          <a:xfrm>
            <a:off x="323528" y="980728"/>
            <a:ext cx="8136904" cy="646331"/>
          </a:xfrm>
          <a:prstGeom prst="rect">
            <a:avLst/>
          </a:prstGeom>
          <a:noFill/>
        </p:spPr>
        <p:txBody>
          <a:bodyPr wrap="square" rtlCol="0">
            <a:spAutoFit/>
          </a:bodyPr>
          <a:lstStyle/>
          <a:p>
            <a:endParaRPr lang="en-GB" dirty="0" smtClean="0">
              <a:latin typeface="Arial" pitchFamily="34" charset="0"/>
              <a:cs typeface="Arial" pitchFamily="34" charset="0"/>
            </a:endParaRPr>
          </a:p>
          <a:p>
            <a:endParaRPr lang="en-GB"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Powerpoint2.jpg"/>
          <p:cNvPicPr>
            <a:picLocks noChangeAspect="1"/>
          </p:cNvPicPr>
          <p:nvPr/>
        </p:nvPicPr>
        <p:blipFill>
          <a:blip r:embed="rId2" cstate="screen"/>
          <a:stretch>
            <a:fillRect/>
          </a:stretch>
        </p:blipFill>
        <p:spPr>
          <a:xfrm>
            <a:off x="251520" y="0"/>
            <a:ext cx="8641976" cy="6120680"/>
          </a:xfrm>
          <a:prstGeom prst="rect">
            <a:avLst/>
          </a:prstGeom>
        </p:spPr>
      </p:pic>
      <p:sp>
        <p:nvSpPr>
          <p:cNvPr id="2" name="Title 1"/>
          <p:cNvSpPr>
            <a:spLocks noGrp="1"/>
          </p:cNvSpPr>
          <p:nvPr>
            <p:ph type="title"/>
          </p:nvPr>
        </p:nvSpPr>
        <p:spPr>
          <a:xfrm>
            <a:off x="0" y="0"/>
            <a:ext cx="8424936" cy="504056"/>
          </a:xfrm>
        </p:spPr>
        <p:txBody>
          <a:bodyPr anchor="t">
            <a:normAutofit fontScale="90000"/>
          </a:bodyPr>
          <a:lstStyle/>
          <a:p>
            <a:r>
              <a:rPr lang="en-GB" sz="2700" b="1" dirty="0" smtClean="0">
                <a:latin typeface="Arial" pitchFamily="34" charset="0"/>
                <a:cs typeface="Arial" pitchFamily="34" charset="0"/>
              </a:rPr>
              <a:t>Increase in cycling</a:t>
            </a:r>
            <a:r>
              <a:rPr lang="en-GB" sz="2400" b="1" dirty="0" smtClean="0"/>
              <a:t/>
            </a:r>
            <a:br>
              <a:rPr lang="en-GB" sz="2400" b="1" dirty="0" smtClean="0"/>
            </a:br>
            <a:r>
              <a:rPr lang="en-GB" sz="2000" dirty="0" smtClean="0"/>
              <a:t/>
            </a:r>
            <a:br>
              <a:rPr lang="en-GB" sz="2000" dirty="0" smtClean="0"/>
            </a:br>
            <a:r>
              <a:rPr lang="en-GB" sz="2400" b="1" dirty="0" smtClean="0">
                <a:latin typeface="Arial" pitchFamily="34" charset="0"/>
                <a:cs typeface="Arial" pitchFamily="34" charset="0"/>
              </a:rPr>
              <a:t/>
            </a:r>
            <a:br>
              <a:rPr lang="en-GB" sz="2400" b="1" dirty="0" smtClean="0">
                <a:latin typeface="Arial" pitchFamily="34" charset="0"/>
                <a:cs typeface="Arial" pitchFamily="34" charset="0"/>
              </a:rPr>
            </a:br>
            <a:r>
              <a:rPr lang="en-GB" sz="2400" b="1" dirty="0" smtClean="0">
                <a:solidFill>
                  <a:schemeClr val="tx2"/>
                </a:solidFill>
                <a:latin typeface="Arial" pitchFamily="34" charset="0"/>
                <a:cs typeface="Arial" pitchFamily="34" charset="0"/>
              </a:rPr>
              <a:t/>
            </a:r>
            <a:br>
              <a:rPr lang="en-GB" sz="2400" b="1" dirty="0" smtClean="0">
                <a:solidFill>
                  <a:schemeClr val="tx2"/>
                </a:solidFill>
                <a:latin typeface="Arial" pitchFamily="34" charset="0"/>
                <a:cs typeface="Arial" pitchFamily="34" charset="0"/>
              </a:rPr>
            </a:br>
            <a:endParaRPr lang="en-GB" sz="2400" b="1" dirty="0">
              <a:solidFill>
                <a:schemeClr val="tx2"/>
              </a:solidFill>
              <a:latin typeface="Arial" pitchFamily="34" charset="0"/>
              <a:cs typeface="Arial" pitchFamily="34" charset="0"/>
            </a:endParaRPr>
          </a:p>
        </p:txBody>
      </p:sp>
      <p:graphicFrame>
        <p:nvGraphicFramePr>
          <p:cNvPr id="8" name="Table 7"/>
          <p:cNvGraphicFramePr>
            <a:graphicFrameLocks noGrp="1"/>
          </p:cNvGraphicFramePr>
          <p:nvPr/>
        </p:nvGraphicFramePr>
        <p:xfrm>
          <a:off x="539552" y="548680"/>
          <a:ext cx="7848872" cy="365760"/>
        </p:xfrm>
        <a:graphic>
          <a:graphicData uri="http://schemas.openxmlformats.org/drawingml/2006/table">
            <a:tbl>
              <a:tblPr firstRow="1" bandRow="1">
                <a:tableStyleId>{5C22544A-7EE6-4342-B048-85BDC9FD1C3A}</a:tableStyleId>
              </a:tblPr>
              <a:tblGrid>
                <a:gridCol w="7848872"/>
              </a:tblGrid>
              <a:tr h="288032">
                <a:tc>
                  <a:txBody>
                    <a:bodyPr/>
                    <a:lstStyle/>
                    <a:p>
                      <a:pPr algn="ctr"/>
                      <a:r>
                        <a:rPr lang="en-GB" sz="1800" b="1" kern="1200" dirty="0" smtClean="0">
                          <a:solidFill>
                            <a:schemeClr val="lt1"/>
                          </a:solidFill>
                          <a:latin typeface="+mn-lt"/>
                          <a:ea typeface="+mn-ea"/>
                          <a:cs typeface="+mn-cs"/>
                        </a:rPr>
                        <a:t>PERCENTAGE INCREASE</a:t>
                      </a:r>
                      <a:r>
                        <a:rPr lang="en-GB" sz="1800" b="1" kern="1200" baseline="0" dirty="0" smtClean="0">
                          <a:solidFill>
                            <a:schemeClr val="lt1"/>
                          </a:solidFill>
                          <a:latin typeface="+mn-lt"/>
                          <a:ea typeface="+mn-ea"/>
                          <a:cs typeface="+mn-cs"/>
                        </a:rPr>
                        <a:t> ACROSS T</a:t>
                      </a:r>
                      <a:r>
                        <a:rPr lang="en-GB" sz="1800" b="1" kern="1200" dirty="0" smtClean="0">
                          <a:solidFill>
                            <a:schemeClr val="lt1"/>
                          </a:solidFill>
                          <a:latin typeface="+mn-lt"/>
                          <a:ea typeface="+mn-ea"/>
                          <a:cs typeface="+mn-cs"/>
                        </a:rPr>
                        <a:t>YNE</a:t>
                      </a:r>
                      <a:r>
                        <a:rPr lang="en-GB" sz="1800" b="1" kern="1200" baseline="0" dirty="0" smtClean="0">
                          <a:solidFill>
                            <a:schemeClr val="lt1"/>
                          </a:solidFill>
                          <a:latin typeface="+mn-lt"/>
                          <a:ea typeface="+mn-ea"/>
                          <a:cs typeface="+mn-cs"/>
                        </a:rPr>
                        <a:t> AND WEAR</a:t>
                      </a:r>
                      <a:endParaRPr lang="en-GB" dirty="0"/>
                    </a:p>
                  </a:txBody>
                  <a:tcPr/>
                </a:tc>
              </a:tr>
            </a:tbl>
          </a:graphicData>
        </a:graphic>
      </p:graphicFrame>
      <p:graphicFrame>
        <p:nvGraphicFramePr>
          <p:cNvPr id="10" name="Table 9"/>
          <p:cNvGraphicFramePr>
            <a:graphicFrameLocks noGrp="1"/>
          </p:cNvGraphicFramePr>
          <p:nvPr/>
        </p:nvGraphicFramePr>
        <p:xfrm>
          <a:off x="539552" y="980728"/>
          <a:ext cx="7848872" cy="315468"/>
        </p:xfrm>
        <a:graphic>
          <a:graphicData uri="http://schemas.openxmlformats.org/drawingml/2006/table">
            <a:tbl>
              <a:tblPr firstRow="1" bandRow="1">
                <a:tableStyleId>{5C22544A-7EE6-4342-B048-85BDC9FD1C3A}</a:tableStyleId>
              </a:tblPr>
              <a:tblGrid>
                <a:gridCol w="3888432"/>
                <a:gridCol w="3960440"/>
              </a:tblGrid>
              <a:tr h="288032">
                <a:tc>
                  <a:txBody>
                    <a:bodyPr/>
                    <a:lstStyle/>
                    <a:p>
                      <a:pPr algn="ctr">
                        <a:lnSpc>
                          <a:spcPct val="115000"/>
                        </a:lnSpc>
                        <a:spcAft>
                          <a:spcPts val="0"/>
                        </a:spcAft>
                      </a:pPr>
                      <a:r>
                        <a:rPr lang="en-GB" sz="1800" b="1" kern="1200" dirty="0" smtClean="0">
                          <a:solidFill>
                            <a:schemeClr val="lt1"/>
                          </a:solidFill>
                          <a:latin typeface="+mn-lt"/>
                          <a:ea typeface="+mn-ea"/>
                          <a:cs typeface="+mn-cs"/>
                        </a:rPr>
                        <a:t>Highway Authority</a:t>
                      </a:r>
                      <a:endParaRPr lang="en-GB" sz="1100" dirty="0">
                        <a:latin typeface="Calibri"/>
                        <a:ea typeface="Calibri"/>
                        <a:cs typeface="Times New Roman"/>
                      </a:endParaRPr>
                    </a:p>
                  </a:txBody>
                  <a:tcPr marL="68580" marR="68580" marT="0" marB="0"/>
                </a:tc>
                <a:tc>
                  <a:txBody>
                    <a:bodyPr/>
                    <a:lstStyle/>
                    <a:p>
                      <a:pPr algn="ctr">
                        <a:lnSpc>
                          <a:spcPct val="115000"/>
                        </a:lnSpc>
                        <a:spcAft>
                          <a:spcPts val="0"/>
                        </a:spcAft>
                      </a:pPr>
                      <a:r>
                        <a:rPr lang="en-GB" sz="1800" b="1" kern="1200" dirty="0" smtClean="0">
                          <a:solidFill>
                            <a:schemeClr val="lt1"/>
                          </a:solidFill>
                          <a:latin typeface="+mn-lt"/>
                          <a:ea typeface="+mn-ea"/>
                          <a:cs typeface="+mn-cs"/>
                        </a:rPr>
                        <a:t>Growth 2004-2013</a:t>
                      </a:r>
                      <a:endParaRPr lang="en-GB" sz="1100" dirty="0">
                        <a:latin typeface="Calibri"/>
                        <a:ea typeface="Calibri"/>
                        <a:cs typeface="Times New Roman"/>
                      </a:endParaRPr>
                    </a:p>
                  </a:txBody>
                  <a:tcPr marL="68580" marR="68580" marT="0" marB="0"/>
                </a:tc>
              </a:tr>
            </a:tbl>
          </a:graphicData>
        </a:graphic>
      </p:graphicFrame>
      <p:graphicFrame>
        <p:nvGraphicFramePr>
          <p:cNvPr id="14" name="Table 13"/>
          <p:cNvGraphicFramePr>
            <a:graphicFrameLocks noGrp="1"/>
          </p:cNvGraphicFramePr>
          <p:nvPr/>
        </p:nvGraphicFramePr>
        <p:xfrm>
          <a:off x="539552" y="1340768"/>
          <a:ext cx="7848872" cy="315468"/>
        </p:xfrm>
        <a:graphic>
          <a:graphicData uri="http://schemas.openxmlformats.org/drawingml/2006/table">
            <a:tbl>
              <a:tblPr firstRow="1" bandRow="1">
                <a:tableStyleId>{5C22544A-7EE6-4342-B048-85BDC9FD1C3A}</a:tableStyleId>
              </a:tblPr>
              <a:tblGrid>
                <a:gridCol w="3888432"/>
                <a:gridCol w="3960440"/>
              </a:tblGrid>
              <a:tr h="288032">
                <a:tc>
                  <a:txBody>
                    <a:bodyPr/>
                    <a:lstStyle/>
                    <a:p>
                      <a:pPr algn="ctr">
                        <a:lnSpc>
                          <a:spcPct val="115000"/>
                        </a:lnSpc>
                        <a:spcAft>
                          <a:spcPts val="0"/>
                        </a:spcAft>
                      </a:pPr>
                      <a:r>
                        <a:rPr lang="en-GB" sz="1800" b="1" kern="1200" dirty="0" smtClean="0">
                          <a:solidFill>
                            <a:schemeClr val="lt1"/>
                          </a:solidFill>
                          <a:latin typeface="+mn-lt"/>
                          <a:ea typeface="+mn-ea"/>
                          <a:cs typeface="+mn-cs"/>
                        </a:rPr>
                        <a:t>South Tyneside</a:t>
                      </a:r>
                      <a:endParaRPr lang="en-GB" sz="1100" dirty="0">
                        <a:latin typeface="Calibri"/>
                        <a:ea typeface="Calibri"/>
                        <a:cs typeface="Times New Roman"/>
                      </a:endParaRPr>
                    </a:p>
                  </a:txBody>
                  <a:tcPr marL="68580" marR="68580" marT="0" marB="0"/>
                </a:tc>
                <a:tc>
                  <a:txBody>
                    <a:bodyPr/>
                    <a:lstStyle/>
                    <a:p>
                      <a:pPr algn="ctr">
                        <a:lnSpc>
                          <a:spcPct val="115000"/>
                        </a:lnSpc>
                        <a:spcAft>
                          <a:spcPts val="0"/>
                        </a:spcAft>
                      </a:pPr>
                      <a:r>
                        <a:rPr lang="en-GB" sz="1600" dirty="0" smtClean="0">
                          <a:latin typeface="Arial"/>
                          <a:ea typeface="Calibri"/>
                          <a:cs typeface="Times New Roman"/>
                        </a:rPr>
                        <a:t>131%</a:t>
                      </a:r>
                      <a:endParaRPr lang="en-GB" sz="1100" dirty="0">
                        <a:latin typeface="Calibri"/>
                        <a:ea typeface="Calibri"/>
                        <a:cs typeface="Times New Roman"/>
                      </a:endParaRPr>
                    </a:p>
                  </a:txBody>
                  <a:tcPr marL="68580" marR="68580" marT="0" marB="0"/>
                </a:tc>
              </a:tr>
            </a:tbl>
          </a:graphicData>
        </a:graphic>
      </p:graphicFrame>
      <p:graphicFrame>
        <p:nvGraphicFramePr>
          <p:cNvPr id="15" name="Table 14"/>
          <p:cNvGraphicFramePr>
            <a:graphicFrameLocks noGrp="1"/>
          </p:cNvGraphicFramePr>
          <p:nvPr/>
        </p:nvGraphicFramePr>
        <p:xfrm>
          <a:off x="539552" y="1700808"/>
          <a:ext cx="7848872" cy="360040"/>
        </p:xfrm>
        <a:graphic>
          <a:graphicData uri="http://schemas.openxmlformats.org/drawingml/2006/table">
            <a:tbl>
              <a:tblPr firstRow="1" bandRow="1">
                <a:tableStyleId>{5C22544A-7EE6-4342-B048-85BDC9FD1C3A}</a:tableStyleId>
              </a:tblPr>
              <a:tblGrid>
                <a:gridCol w="3888432"/>
                <a:gridCol w="3960440"/>
              </a:tblGrid>
              <a:tr h="360040">
                <a:tc>
                  <a:txBody>
                    <a:bodyPr/>
                    <a:lstStyle/>
                    <a:p>
                      <a:pPr algn="ctr">
                        <a:lnSpc>
                          <a:spcPct val="115000"/>
                        </a:lnSpc>
                        <a:spcAft>
                          <a:spcPts val="0"/>
                        </a:spcAft>
                      </a:pPr>
                      <a:r>
                        <a:rPr lang="en-GB" sz="1800" b="1" kern="1200" dirty="0" smtClean="0">
                          <a:solidFill>
                            <a:schemeClr val="lt1"/>
                          </a:solidFill>
                          <a:latin typeface="+mn-lt"/>
                          <a:ea typeface="+mn-ea"/>
                          <a:cs typeface="+mn-cs"/>
                        </a:rPr>
                        <a:t>Newcastle</a:t>
                      </a:r>
                      <a:endParaRPr lang="en-GB" sz="1100" dirty="0">
                        <a:latin typeface="Calibri"/>
                        <a:ea typeface="Calibri"/>
                        <a:cs typeface="Times New Roman"/>
                      </a:endParaRPr>
                    </a:p>
                  </a:txBody>
                  <a:tcPr marL="68580" marR="68580" marT="0" marB="0"/>
                </a:tc>
                <a:tc>
                  <a:txBody>
                    <a:bodyPr/>
                    <a:lstStyle/>
                    <a:p>
                      <a:pPr algn="ctr">
                        <a:lnSpc>
                          <a:spcPct val="115000"/>
                        </a:lnSpc>
                        <a:spcAft>
                          <a:spcPts val="0"/>
                        </a:spcAft>
                      </a:pPr>
                      <a:r>
                        <a:rPr lang="en-GB" sz="1600" dirty="0" smtClean="0">
                          <a:latin typeface="Arial"/>
                          <a:ea typeface="Calibri"/>
                          <a:cs typeface="Times New Roman"/>
                        </a:rPr>
                        <a:t>138%</a:t>
                      </a:r>
                      <a:endParaRPr lang="en-GB" sz="1100" dirty="0">
                        <a:latin typeface="Calibri"/>
                        <a:ea typeface="Calibri"/>
                        <a:cs typeface="Times New Roman"/>
                      </a:endParaRPr>
                    </a:p>
                  </a:txBody>
                  <a:tcPr marL="68580" marR="68580" marT="0" marB="0"/>
                </a:tc>
              </a:tr>
            </a:tbl>
          </a:graphicData>
        </a:graphic>
      </p:graphicFrame>
      <p:graphicFrame>
        <p:nvGraphicFramePr>
          <p:cNvPr id="16" name="Table 15"/>
          <p:cNvGraphicFramePr>
            <a:graphicFrameLocks noGrp="1"/>
          </p:cNvGraphicFramePr>
          <p:nvPr/>
        </p:nvGraphicFramePr>
        <p:xfrm>
          <a:off x="539552" y="2132857"/>
          <a:ext cx="7848872" cy="360039"/>
        </p:xfrm>
        <a:graphic>
          <a:graphicData uri="http://schemas.openxmlformats.org/drawingml/2006/table">
            <a:tbl>
              <a:tblPr firstRow="1" bandRow="1">
                <a:tableStyleId>{5C22544A-7EE6-4342-B048-85BDC9FD1C3A}</a:tableStyleId>
              </a:tblPr>
              <a:tblGrid>
                <a:gridCol w="3888432"/>
                <a:gridCol w="3960440"/>
              </a:tblGrid>
              <a:tr h="360039">
                <a:tc>
                  <a:txBody>
                    <a:bodyPr/>
                    <a:lstStyle/>
                    <a:p>
                      <a:pPr algn="ctr">
                        <a:lnSpc>
                          <a:spcPct val="115000"/>
                        </a:lnSpc>
                        <a:spcAft>
                          <a:spcPts val="0"/>
                        </a:spcAft>
                      </a:pPr>
                      <a:r>
                        <a:rPr lang="en-GB" sz="1800" b="1" kern="1200" dirty="0" smtClean="0">
                          <a:solidFill>
                            <a:schemeClr val="lt1"/>
                          </a:solidFill>
                          <a:latin typeface="+mn-lt"/>
                          <a:ea typeface="+mn-ea"/>
                          <a:cs typeface="+mn-cs"/>
                        </a:rPr>
                        <a:t>Gateshead</a:t>
                      </a:r>
                      <a:endParaRPr lang="en-GB" sz="1100" dirty="0">
                        <a:latin typeface="Calibri"/>
                        <a:ea typeface="Calibri"/>
                        <a:cs typeface="Times New Roman"/>
                      </a:endParaRPr>
                    </a:p>
                  </a:txBody>
                  <a:tcPr marL="68580" marR="68580" marT="0" marB="0"/>
                </a:tc>
                <a:tc>
                  <a:txBody>
                    <a:bodyPr/>
                    <a:lstStyle/>
                    <a:p>
                      <a:pPr algn="ctr">
                        <a:lnSpc>
                          <a:spcPct val="115000"/>
                        </a:lnSpc>
                        <a:spcAft>
                          <a:spcPts val="0"/>
                        </a:spcAft>
                      </a:pPr>
                      <a:r>
                        <a:rPr lang="en-GB" sz="1600" dirty="0" smtClean="0">
                          <a:latin typeface="Arial"/>
                          <a:ea typeface="Calibri"/>
                          <a:cs typeface="Times New Roman"/>
                        </a:rPr>
                        <a:t>176%</a:t>
                      </a:r>
                      <a:endParaRPr lang="en-GB" sz="1100" dirty="0">
                        <a:latin typeface="Calibri"/>
                        <a:ea typeface="Calibri"/>
                        <a:cs typeface="Times New Roman"/>
                      </a:endParaRPr>
                    </a:p>
                  </a:txBody>
                  <a:tcPr marL="68580" marR="68580" marT="0" marB="0"/>
                </a:tc>
              </a:tr>
            </a:tbl>
          </a:graphicData>
        </a:graphic>
      </p:graphicFrame>
      <p:graphicFrame>
        <p:nvGraphicFramePr>
          <p:cNvPr id="17" name="Table 16"/>
          <p:cNvGraphicFramePr>
            <a:graphicFrameLocks noGrp="1"/>
          </p:cNvGraphicFramePr>
          <p:nvPr/>
        </p:nvGraphicFramePr>
        <p:xfrm>
          <a:off x="539552" y="2564904"/>
          <a:ext cx="7848872" cy="360040"/>
        </p:xfrm>
        <a:graphic>
          <a:graphicData uri="http://schemas.openxmlformats.org/drawingml/2006/table">
            <a:tbl>
              <a:tblPr firstRow="1" bandRow="1">
                <a:tableStyleId>{5C22544A-7EE6-4342-B048-85BDC9FD1C3A}</a:tableStyleId>
              </a:tblPr>
              <a:tblGrid>
                <a:gridCol w="3888432"/>
                <a:gridCol w="3960440"/>
              </a:tblGrid>
              <a:tr h="360040">
                <a:tc>
                  <a:txBody>
                    <a:bodyPr/>
                    <a:lstStyle/>
                    <a:p>
                      <a:pPr algn="ctr">
                        <a:lnSpc>
                          <a:spcPct val="115000"/>
                        </a:lnSpc>
                        <a:spcAft>
                          <a:spcPts val="0"/>
                        </a:spcAft>
                      </a:pPr>
                      <a:r>
                        <a:rPr lang="en-GB" sz="1800" b="1" kern="1200" dirty="0" smtClean="0">
                          <a:solidFill>
                            <a:schemeClr val="lt1"/>
                          </a:solidFill>
                          <a:latin typeface="+mn-lt"/>
                          <a:ea typeface="+mn-ea"/>
                          <a:cs typeface="+mn-cs"/>
                        </a:rPr>
                        <a:t>Sunderland</a:t>
                      </a:r>
                      <a:endParaRPr lang="en-GB" sz="1100" dirty="0">
                        <a:latin typeface="Calibri"/>
                        <a:ea typeface="Calibri"/>
                        <a:cs typeface="Times New Roman"/>
                      </a:endParaRPr>
                    </a:p>
                  </a:txBody>
                  <a:tcPr marL="68580" marR="68580" marT="0" marB="0"/>
                </a:tc>
                <a:tc>
                  <a:txBody>
                    <a:bodyPr/>
                    <a:lstStyle/>
                    <a:p>
                      <a:pPr algn="ctr">
                        <a:lnSpc>
                          <a:spcPct val="115000"/>
                        </a:lnSpc>
                        <a:spcAft>
                          <a:spcPts val="0"/>
                        </a:spcAft>
                      </a:pPr>
                      <a:r>
                        <a:rPr lang="en-GB" sz="1600" dirty="0" smtClean="0">
                          <a:latin typeface="Arial"/>
                          <a:ea typeface="Calibri"/>
                          <a:cs typeface="Times New Roman"/>
                        </a:rPr>
                        <a:t>190%</a:t>
                      </a:r>
                      <a:endParaRPr lang="en-GB" sz="1100" dirty="0">
                        <a:latin typeface="Calibri"/>
                        <a:ea typeface="Calibri"/>
                        <a:cs typeface="Times New Roman"/>
                      </a:endParaRPr>
                    </a:p>
                  </a:txBody>
                  <a:tcPr marL="68580" marR="68580" marT="0" marB="0"/>
                </a:tc>
              </a:tr>
            </a:tbl>
          </a:graphicData>
        </a:graphic>
      </p:graphicFrame>
      <p:graphicFrame>
        <p:nvGraphicFramePr>
          <p:cNvPr id="18" name="Table 17"/>
          <p:cNvGraphicFramePr>
            <a:graphicFrameLocks noGrp="1"/>
          </p:cNvGraphicFramePr>
          <p:nvPr/>
        </p:nvGraphicFramePr>
        <p:xfrm>
          <a:off x="539552" y="3068960"/>
          <a:ext cx="7848872" cy="504056"/>
        </p:xfrm>
        <a:graphic>
          <a:graphicData uri="http://schemas.openxmlformats.org/drawingml/2006/table">
            <a:tbl>
              <a:tblPr firstRow="1" bandRow="1">
                <a:tableStyleId>{5C22544A-7EE6-4342-B048-85BDC9FD1C3A}</a:tableStyleId>
              </a:tblPr>
              <a:tblGrid>
                <a:gridCol w="3924436"/>
                <a:gridCol w="3924436"/>
              </a:tblGrid>
              <a:tr h="504056">
                <a:tc>
                  <a:txBody>
                    <a:bodyPr/>
                    <a:lstStyle/>
                    <a:p>
                      <a:pPr algn="ctr">
                        <a:lnSpc>
                          <a:spcPct val="115000"/>
                        </a:lnSpc>
                        <a:spcAft>
                          <a:spcPts val="0"/>
                        </a:spcAft>
                      </a:pPr>
                      <a:r>
                        <a:rPr lang="en-GB" sz="2800" b="1" kern="1200" dirty="0" smtClean="0">
                          <a:solidFill>
                            <a:schemeClr val="lt1"/>
                          </a:solidFill>
                          <a:latin typeface="+mn-lt"/>
                          <a:ea typeface="+mn-ea"/>
                          <a:cs typeface="+mn-cs"/>
                        </a:rPr>
                        <a:t>North Tyneside</a:t>
                      </a:r>
                      <a:endParaRPr lang="en-GB" sz="2800" dirty="0">
                        <a:latin typeface="Calibri"/>
                        <a:ea typeface="Calibri"/>
                        <a:cs typeface="Times New Roman"/>
                      </a:endParaRPr>
                    </a:p>
                  </a:txBody>
                  <a:tcPr marL="68580" marR="68580" marT="0" marB="0"/>
                </a:tc>
                <a:tc>
                  <a:txBody>
                    <a:bodyPr/>
                    <a:lstStyle/>
                    <a:p>
                      <a:pPr algn="ctr">
                        <a:lnSpc>
                          <a:spcPct val="115000"/>
                        </a:lnSpc>
                        <a:spcAft>
                          <a:spcPts val="0"/>
                        </a:spcAft>
                      </a:pPr>
                      <a:r>
                        <a:rPr lang="en-GB" sz="2800" dirty="0" smtClean="0">
                          <a:latin typeface="Arial"/>
                          <a:ea typeface="Calibri"/>
                          <a:cs typeface="Times New Roman"/>
                        </a:rPr>
                        <a:t>211%</a:t>
                      </a:r>
                      <a:endParaRPr lang="en-GB" sz="2800" dirty="0">
                        <a:latin typeface="Calibri"/>
                        <a:ea typeface="Calibri"/>
                        <a:cs typeface="Times New Roman"/>
                      </a:endParaRPr>
                    </a:p>
                  </a:txBody>
                  <a:tcPr marL="68580" marR="68580" marT="0" marB="0"/>
                </a:tc>
              </a:tr>
            </a:tbl>
          </a:graphicData>
        </a:graphic>
      </p:graphicFrame>
      <p:sp>
        <p:nvSpPr>
          <p:cNvPr id="11" name="Slide Number Placeholder 10"/>
          <p:cNvSpPr>
            <a:spLocks noGrp="1"/>
          </p:cNvSpPr>
          <p:nvPr>
            <p:ph type="sldNum" sz="quarter" idx="12"/>
          </p:nvPr>
        </p:nvSpPr>
        <p:spPr/>
        <p:txBody>
          <a:bodyPr/>
          <a:lstStyle/>
          <a:p>
            <a:fld id="{0BCDF099-9CA9-4954-81D2-6E14B1EB3612}" type="slidenum">
              <a:rPr lang="en-GB" smtClean="0"/>
              <a:pPr/>
              <a:t>21</a:t>
            </a:fld>
            <a:endParaRPr lang="en-GB"/>
          </a:p>
        </p:txBody>
      </p:sp>
      <p:sp>
        <p:nvSpPr>
          <p:cNvPr id="12" name="TextBox 11"/>
          <p:cNvSpPr txBox="1"/>
          <p:nvPr/>
        </p:nvSpPr>
        <p:spPr>
          <a:xfrm>
            <a:off x="179512" y="3573016"/>
            <a:ext cx="8712968" cy="1938992"/>
          </a:xfrm>
          <a:prstGeom prst="rect">
            <a:avLst/>
          </a:prstGeom>
          <a:noFill/>
        </p:spPr>
        <p:txBody>
          <a:bodyPr wrap="square" rtlCol="0">
            <a:spAutoFit/>
          </a:bodyPr>
          <a:lstStyle/>
          <a:p>
            <a:r>
              <a:rPr lang="en-GB" sz="2000" dirty="0" smtClean="0">
                <a:latin typeface="Arial" pitchFamily="34" charset="0"/>
                <a:cs typeface="Arial" pitchFamily="34" charset="0"/>
              </a:rPr>
              <a:t>It is notable that the largest rise in North Tyneside has been in the Monday to Friday period when more commuting journeys are made, rather than at weekends when more trips may be for leisure.</a:t>
            </a:r>
          </a:p>
          <a:p>
            <a:r>
              <a:rPr lang="en-GB" sz="2000" dirty="0" smtClean="0">
                <a:latin typeface="Arial" pitchFamily="34" charset="0"/>
                <a:cs typeface="Arial" pitchFamily="34" charset="0"/>
              </a:rPr>
              <a:t>Department for Transport statistics show that North Tyneside has the highest proportion of residents who cycle regularly (at least 5 times a week) in the North East.</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Powerpoint2.jpg"/>
          <p:cNvPicPr>
            <a:picLocks noChangeAspect="1"/>
          </p:cNvPicPr>
          <p:nvPr/>
        </p:nvPicPr>
        <p:blipFill>
          <a:blip r:embed="rId2" cstate="screen"/>
          <a:stretch>
            <a:fillRect/>
          </a:stretch>
        </p:blipFill>
        <p:spPr>
          <a:xfrm>
            <a:off x="0" y="-243408"/>
            <a:ext cx="9144000" cy="7101408"/>
          </a:xfrm>
          <a:prstGeom prst="rect">
            <a:avLst/>
          </a:prstGeom>
        </p:spPr>
      </p:pic>
      <p:pic>
        <p:nvPicPr>
          <p:cNvPr id="6" name="Picture 5" descr="40816981114949copyImage.bmp"/>
          <p:cNvPicPr>
            <a:picLocks noChangeAspect="1"/>
          </p:cNvPicPr>
          <p:nvPr/>
        </p:nvPicPr>
        <p:blipFill>
          <a:blip r:embed="rId3" cstate="screen"/>
          <a:stretch>
            <a:fillRect/>
          </a:stretch>
        </p:blipFill>
        <p:spPr>
          <a:xfrm>
            <a:off x="539552" y="1124743"/>
            <a:ext cx="3257400" cy="4680521"/>
          </a:xfrm>
          <a:prstGeom prst="rect">
            <a:avLst/>
          </a:prstGeom>
        </p:spPr>
      </p:pic>
      <p:sp>
        <p:nvSpPr>
          <p:cNvPr id="8" name="TextBox 7"/>
          <p:cNvSpPr txBox="1"/>
          <p:nvPr/>
        </p:nvSpPr>
        <p:spPr>
          <a:xfrm>
            <a:off x="4427984" y="1124744"/>
            <a:ext cx="4104456" cy="4401205"/>
          </a:xfrm>
          <a:prstGeom prst="rect">
            <a:avLst/>
          </a:prstGeom>
          <a:noFill/>
        </p:spPr>
        <p:txBody>
          <a:bodyPr wrap="square" rtlCol="0">
            <a:spAutoFit/>
          </a:bodyPr>
          <a:lstStyle/>
          <a:p>
            <a:r>
              <a:rPr lang="en-GB" sz="2000" dirty="0" smtClean="0">
                <a:latin typeface="Arial" pitchFamily="34" charset="0"/>
                <a:cs typeface="Arial" pitchFamily="34" charset="0"/>
              </a:rPr>
              <a:t>The All-Party Parliamentary Group on Cycling recently launched the Get Britain Cycling report:</a:t>
            </a:r>
          </a:p>
          <a:p>
            <a:endParaRPr lang="en-GB" sz="2000" dirty="0" smtClean="0">
              <a:latin typeface="Arial" pitchFamily="34" charset="0"/>
              <a:cs typeface="Arial" pitchFamily="34" charset="0"/>
            </a:endParaRPr>
          </a:p>
          <a:p>
            <a:r>
              <a:rPr lang="en-GB" sz="2000" dirty="0" smtClean="0">
                <a:latin typeface="Arial" pitchFamily="34" charset="0"/>
                <a:cs typeface="Arial" pitchFamily="34" charset="0"/>
              </a:rPr>
              <a:t>“We want to start a 'cycling revolution which will remove the barriers for a new generation of cyclists and encourage more people to take it up.</a:t>
            </a:r>
          </a:p>
          <a:p>
            <a:endParaRPr lang="en-GB" sz="2000" dirty="0" smtClean="0">
              <a:latin typeface="Arial" pitchFamily="34" charset="0"/>
              <a:cs typeface="Arial" pitchFamily="34" charset="0"/>
            </a:endParaRPr>
          </a:p>
          <a:p>
            <a:r>
              <a:rPr lang="en-GB" sz="2000" dirty="0" smtClean="0">
                <a:latin typeface="Arial" pitchFamily="34" charset="0"/>
                <a:cs typeface="Arial" pitchFamily="34" charset="0"/>
              </a:rPr>
              <a:t>Business, local government, developers, road users and the transport sector can all play a vital role in helping to achieve this."</a:t>
            </a:r>
          </a:p>
        </p:txBody>
      </p:sp>
      <p:sp>
        <p:nvSpPr>
          <p:cNvPr id="5" name="Slide Number Placeholder 4"/>
          <p:cNvSpPr>
            <a:spLocks noGrp="1"/>
          </p:cNvSpPr>
          <p:nvPr>
            <p:ph type="sldNum" sz="quarter" idx="12"/>
          </p:nvPr>
        </p:nvSpPr>
        <p:spPr/>
        <p:txBody>
          <a:bodyPr/>
          <a:lstStyle/>
          <a:p>
            <a:fld id="{0BCDF099-9CA9-4954-81D2-6E14B1EB3612}" type="slidenum">
              <a:rPr lang="en-GB" smtClean="0"/>
              <a:pPr/>
              <a:t>22</a:t>
            </a:fld>
            <a:endParaRPr lang="en-GB"/>
          </a:p>
        </p:txBody>
      </p:sp>
      <p:sp>
        <p:nvSpPr>
          <p:cNvPr id="9" name="Title 1"/>
          <p:cNvSpPr>
            <a:spLocks noGrp="1"/>
          </p:cNvSpPr>
          <p:nvPr>
            <p:ph type="title"/>
          </p:nvPr>
        </p:nvSpPr>
        <p:spPr>
          <a:xfrm>
            <a:off x="0" y="332656"/>
            <a:ext cx="8424936" cy="504056"/>
          </a:xfrm>
        </p:spPr>
        <p:txBody>
          <a:bodyPr anchor="t">
            <a:normAutofit fontScale="90000"/>
          </a:bodyPr>
          <a:lstStyle/>
          <a:p>
            <a:r>
              <a:rPr lang="en-GB" sz="2700" b="1" dirty="0" smtClean="0">
                <a:latin typeface="Arial" pitchFamily="34" charset="0"/>
                <a:cs typeface="Arial" pitchFamily="34" charset="0"/>
              </a:rPr>
              <a:t>National developments</a:t>
            </a:r>
            <a:r>
              <a:rPr lang="en-GB" sz="2400" b="1" dirty="0" smtClean="0"/>
              <a:t/>
            </a:r>
            <a:br>
              <a:rPr lang="en-GB" sz="2400" b="1" dirty="0" smtClean="0"/>
            </a:br>
            <a:r>
              <a:rPr lang="en-GB" sz="2000" dirty="0" smtClean="0"/>
              <a:t/>
            </a:r>
            <a:br>
              <a:rPr lang="en-GB" sz="2000" dirty="0" smtClean="0"/>
            </a:br>
            <a:r>
              <a:rPr lang="en-GB" sz="2400" b="1" dirty="0" smtClean="0">
                <a:latin typeface="Arial" pitchFamily="34" charset="0"/>
                <a:cs typeface="Arial" pitchFamily="34" charset="0"/>
              </a:rPr>
              <a:t/>
            </a:r>
            <a:br>
              <a:rPr lang="en-GB" sz="2400" b="1" dirty="0" smtClean="0">
                <a:latin typeface="Arial" pitchFamily="34" charset="0"/>
                <a:cs typeface="Arial" pitchFamily="34" charset="0"/>
              </a:rPr>
            </a:br>
            <a:r>
              <a:rPr lang="en-GB" sz="2400" b="1" dirty="0" smtClean="0">
                <a:solidFill>
                  <a:schemeClr val="tx2"/>
                </a:solidFill>
                <a:latin typeface="Arial" pitchFamily="34" charset="0"/>
                <a:cs typeface="Arial" pitchFamily="34" charset="0"/>
              </a:rPr>
              <a:t/>
            </a:r>
            <a:br>
              <a:rPr lang="en-GB" sz="2400" b="1" dirty="0" smtClean="0">
                <a:solidFill>
                  <a:schemeClr val="tx2"/>
                </a:solidFill>
                <a:latin typeface="Arial" pitchFamily="34" charset="0"/>
                <a:cs typeface="Arial" pitchFamily="34" charset="0"/>
              </a:rPr>
            </a:br>
            <a:endParaRPr lang="en-GB" sz="2400" b="1" dirty="0">
              <a:solidFill>
                <a:schemeClr val="tx2"/>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Powerpoint2.jpg"/>
          <p:cNvPicPr>
            <a:picLocks noChangeAspect="1"/>
          </p:cNvPicPr>
          <p:nvPr/>
        </p:nvPicPr>
        <p:blipFill>
          <a:blip r:embed="rId2" cstate="screen"/>
          <a:stretch>
            <a:fillRect/>
          </a:stretch>
        </p:blipFill>
        <p:spPr>
          <a:xfrm>
            <a:off x="0" y="-243408"/>
            <a:ext cx="9144000" cy="6737299"/>
          </a:xfrm>
          <a:prstGeom prst="rect">
            <a:avLst/>
          </a:prstGeom>
        </p:spPr>
      </p:pic>
      <p:sp>
        <p:nvSpPr>
          <p:cNvPr id="2" name="Title 1"/>
          <p:cNvSpPr>
            <a:spLocks noGrp="1"/>
          </p:cNvSpPr>
          <p:nvPr>
            <p:ph type="title"/>
          </p:nvPr>
        </p:nvSpPr>
        <p:spPr>
          <a:xfrm>
            <a:off x="323528" y="1196752"/>
            <a:ext cx="8496944" cy="4320480"/>
          </a:xfrm>
        </p:spPr>
        <p:txBody>
          <a:bodyPr anchor="t">
            <a:normAutofit fontScale="90000"/>
          </a:bodyPr>
          <a:lstStyle/>
          <a:p>
            <a:pPr algn="l"/>
            <a:r>
              <a:rPr lang="en-GB" sz="2700" dirty="0" smtClean="0">
                <a:latin typeface="Arial" pitchFamily="34" charset="0"/>
                <a:cs typeface="Arial" pitchFamily="34" charset="0"/>
              </a:rPr>
              <a:t>The Cabinet Member for Economic Development has sought a higher profile for cycling and placed increased emphasis on engagement with user groups. </a:t>
            </a:r>
            <a:br>
              <a:rPr lang="en-GB" sz="2700" dirty="0" smtClean="0">
                <a:latin typeface="Arial" pitchFamily="34" charset="0"/>
                <a:cs typeface="Arial" pitchFamily="34" charset="0"/>
              </a:rPr>
            </a:br>
            <a:r>
              <a:rPr lang="en-GB" sz="2700" dirty="0" smtClean="0">
                <a:latin typeface="Arial" pitchFamily="34" charset="0"/>
                <a:cs typeface="Arial" pitchFamily="34" charset="0"/>
              </a:rPr>
              <a:t/>
            </a:r>
            <a:br>
              <a:rPr lang="en-GB" sz="2700" dirty="0" smtClean="0">
                <a:latin typeface="Arial" pitchFamily="34" charset="0"/>
                <a:cs typeface="Arial" pitchFamily="34" charset="0"/>
              </a:rPr>
            </a:br>
            <a:r>
              <a:rPr lang="en-GB" sz="2700" dirty="0" smtClean="0">
                <a:latin typeface="Arial" pitchFamily="34" charset="0"/>
                <a:cs typeface="Arial" pitchFamily="34" charset="0"/>
              </a:rPr>
              <a:t>A workshop with cycling and rights of way user groups was held in January 2014. </a:t>
            </a:r>
            <a:br>
              <a:rPr lang="en-GB" sz="2700" dirty="0" smtClean="0">
                <a:latin typeface="Arial" pitchFamily="34" charset="0"/>
                <a:cs typeface="Arial" pitchFamily="34" charset="0"/>
              </a:rPr>
            </a:br>
            <a:r>
              <a:rPr lang="en-GB" sz="2700" dirty="0" smtClean="0">
                <a:latin typeface="Arial" pitchFamily="34" charset="0"/>
                <a:cs typeface="Arial" pitchFamily="34" charset="0"/>
              </a:rPr>
              <a:t/>
            </a:r>
            <a:br>
              <a:rPr lang="en-GB" sz="2700" dirty="0" smtClean="0">
                <a:latin typeface="Arial" pitchFamily="34" charset="0"/>
                <a:cs typeface="Arial" pitchFamily="34" charset="0"/>
              </a:rPr>
            </a:br>
            <a:r>
              <a:rPr lang="en-GB" sz="2700" dirty="0" smtClean="0">
                <a:latin typeface="Arial" pitchFamily="34" charset="0"/>
                <a:cs typeface="Arial" pitchFamily="34" charset="0"/>
              </a:rPr>
              <a:t>Issues raised included continuity of route networks; definitive map updating, surfacing, maintenance and cleansing of routes.</a:t>
            </a:r>
            <a:r>
              <a:rPr lang="en-GB" sz="2400" dirty="0" smtClean="0"/>
              <a:t/>
            </a:r>
            <a:br>
              <a:rPr lang="en-GB" sz="2400" dirty="0" smtClean="0"/>
            </a:br>
            <a:r>
              <a:rPr lang="en-GB" sz="2400" dirty="0" smtClean="0"/>
              <a:t/>
            </a:r>
            <a:br>
              <a:rPr lang="en-GB" sz="2400" dirty="0" smtClean="0"/>
            </a:br>
            <a:r>
              <a:rPr lang="en-GB" sz="2700" dirty="0" smtClean="0">
                <a:latin typeface="Arial" pitchFamily="34" charset="0"/>
                <a:cs typeface="Arial" pitchFamily="34" charset="0"/>
              </a:rPr>
              <a:t/>
            </a:r>
            <a:br>
              <a:rPr lang="en-GB" sz="2700" dirty="0" smtClean="0">
                <a:latin typeface="Arial" pitchFamily="34" charset="0"/>
                <a:cs typeface="Arial" pitchFamily="34" charset="0"/>
              </a:rPr>
            </a:br>
            <a:r>
              <a:rPr lang="en-GB" sz="2700" dirty="0" smtClean="0">
                <a:latin typeface="Arial" pitchFamily="34" charset="0"/>
                <a:cs typeface="Arial" pitchFamily="34" charset="0"/>
              </a:rPr>
              <a:t/>
            </a:r>
            <a:br>
              <a:rPr lang="en-GB" sz="2700" dirty="0" smtClean="0">
                <a:latin typeface="Arial" pitchFamily="34" charset="0"/>
                <a:cs typeface="Arial" pitchFamily="34" charset="0"/>
              </a:rPr>
            </a:br>
            <a:r>
              <a:rPr lang="en-GB" sz="1800" dirty="0" smtClean="0">
                <a:latin typeface="Arial" pitchFamily="34" charset="0"/>
                <a:cs typeface="Arial" pitchFamily="34" charset="0"/>
              </a:rPr>
              <a:t/>
            </a:r>
            <a:br>
              <a:rPr lang="en-GB" sz="1800" dirty="0" smtClean="0">
                <a:latin typeface="Arial" pitchFamily="34" charset="0"/>
                <a:cs typeface="Arial" pitchFamily="34" charset="0"/>
              </a:rPr>
            </a:br>
            <a:r>
              <a:rPr lang="en-GB" sz="2000" b="1" dirty="0" smtClean="0">
                <a:latin typeface="Arial" pitchFamily="34" charset="0"/>
                <a:cs typeface="Arial" pitchFamily="34" charset="0"/>
              </a:rPr>
              <a:t/>
            </a:r>
            <a:br>
              <a:rPr lang="en-GB" sz="2000" b="1" dirty="0" smtClean="0">
                <a:latin typeface="Arial" pitchFamily="34" charset="0"/>
                <a:cs typeface="Arial" pitchFamily="34" charset="0"/>
              </a:rPr>
            </a:br>
            <a:r>
              <a:rPr lang="en-GB" sz="2400" b="1" dirty="0" smtClean="0">
                <a:solidFill>
                  <a:schemeClr val="tx2"/>
                </a:solidFill>
                <a:latin typeface="Arial" pitchFamily="34" charset="0"/>
                <a:cs typeface="Arial" pitchFamily="34" charset="0"/>
              </a:rPr>
              <a:t/>
            </a:r>
            <a:br>
              <a:rPr lang="en-GB" sz="2400" b="1" dirty="0" smtClean="0">
                <a:solidFill>
                  <a:schemeClr val="tx2"/>
                </a:solidFill>
                <a:latin typeface="Arial" pitchFamily="34" charset="0"/>
                <a:cs typeface="Arial" pitchFamily="34" charset="0"/>
              </a:rPr>
            </a:br>
            <a:endParaRPr lang="en-GB" sz="2400" b="1" dirty="0">
              <a:solidFill>
                <a:schemeClr val="tx2"/>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0BCDF099-9CA9-4954-81D2-6E14B1EB3612}" type="slidenum">
              <a:rPr lang="en-GB" smtClean="0"/>
              <a:pPr/>
              <a:t>23</a:t>
            </a:fld>
            <a:endParaRPr lang="en-GB"/>
          </a:p>
        </p:txBody>
      </p:sp>
      <p:sp>
        <p:nvSpPr>
          <p:cNvPr id="8" name="TextBox 7"/>
          <p:cNvSpPr txBox="1"/>
          <p:nvPr/>
        </p:nvSpPr>
        <p:spPr>
          <a:xfrm>
            <a:off x="395536" y="404664"/>
            <a:ext cx="8424936" cy="553998"/>
          </a:xfrm>
          <a:prstGeom prst="rect">
            <a:avLst/>
          </a:prstGeom>
          <a:noFill/>
        </p:spPr>
        <p:txBody>
          <a:bodyPr wrap="square" rtlCol="0">
            <a:spAutoFit/>
          </a:bodyPr>
          <a:lstStyle/>
          <a:p>
            <a:pPr algn="ctr"/>
            <a:r>
              <a:rPr lang="en-GB" sz="3000" b="1" dirty="0" smtClean="0">
                <a:latin typeface="Arial" pitchFamily="34" charset="0"/>
                <a:cs typeface="Arial" pitchFamily="34" charset="0"/>
              </a:rPr>
              <a:t>Further engagement</a:t>
            </a:r>
            <a:endParaRPr lang="en-GB" sz="3000" dirty="0">
              <a:latin typeface="Arial" pitchFamily="34" charset="0"/>
              <a:cs typeface="Arial" pitchFamily="34" charset="0"/>
            </a:endParaRPr>
          </a:p>
        </p:txBody>
      </p:sp>
      <p:sp>
        <p:nvSpPr>
          <p:cNvPr id="11" name="TextBox 10"/>
          <p:cNvSpPr txBox="1"/>
          <p:nvPr/>
        </p:nvSpPr>
        <p:spPr>
          <a:xfrm>
            <a:off x="323528" y="980728"/>
            <a:ext cx="8136904" cy="646331"/>
          </a:xfrm>
          <a:prstGeom prst="rect">
            <a:avLst/>
          </a:prstGeom>
          <a:noFill/>
        </p:spPr>
        <p:txBody>
          <a:bodyPr wrap="square" rtlCol="0">
            <a:spAutoFit/>
          </a:bodyPr>
          <a:lstStyle/>
          <a:p>
            <a:endParaRPr lang="en-GB" dirty="0" smtClean="0">
              <a:latin typeface="Arial" pitchFamily="34" charset="0"/>
              <a:cs typeface="Arial" pitchFamily="34" charset="0"/>
            </a:endParaRPr>
          </a:p>
          <a:p>
            <a:endParaRPr lang="en-GB"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Powerpoint2.jpg"/>
          <p:cNvPicPr>
            <a:picLocks noChangeAspect="1"/>
          </p:cNvPicPr>
          <p:nvPr/>
        </p:nvPicPr>
        <p:blipFill>
          <a:blip r:embed="rId2" cstate="screen"/>
          <a:stretch>
            <a:fillRect/>
          </a:stretch>
        </p:blipFill>
        <p:spPr>
          <a:xfrm>
            <a:off x="0" y="-747464"/>
            <a:ext cx="9144000" cy="6737299"/>
          </a:xfrm>
          <a:prstGeom prst="rect">
            <a:avLst/>
          </a:prstGeom>
        </p:spPr>
      </p:pic>
      <p:sp>
        <p:nvSpPr>
          <p:cNvPr id="6" name="Slide Number Placeholder 5"/>
          <p:cNvSpPr>
            <a:spLocks noGrp="1"/>
          </p:cNvSpPr>
          <p:nvPr>
            <p:ph type="sldNum" sz="quarter" idx="12"/>
          </p:nvPr>
        </p:nvSpPr>
        <p:spPr/>
        <p:txBody>
          <a:bodyPr/>
          <a:lstStyle/>
          <a:p>
            <a:fld id="{0BCDF099-9CA9-4954-81D2-6E14B1EB3612}" type="slidenum">
              <a:rPr lang="en-GB" smtClean="0"/>
              <a:pPr/>
              <a:t>24</a:t>
            </a:fld>
            <a:endParaRPr lang="en-GB"/>
          </a:p>
        </p:txBody>
      </p:sp>
      <p:sp>
        <p:nvSpPr>
          <p:cNvPr id="1025" name="Rectangle 1"/>
          <p:cNvSpPr>
            <a:spLocks noChangeArrowheads="1"/>
          </p:cNvSpPr>
          <p:nvPr/>
        </p:nvSpPr>
        <p:spPr bwMode="auto">
          <a:xfrm>
            <a:off x="323528" y="197564"/>
            <a:ext cx="8496944"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3000" b="1" dirty="0" smtClean="0">
                <a:latin typeface="Arial" pitchFamily="34" charset="0"/>
                <a:ea typeface="Times New Roman" pitchFamily="18" charset="0"/>
              </a:rPr>
              <a:t>Cycling Strategy</a:t>
            </a:r>
            <a:r>
              <a:rPr kumimoji="0" lang="en-GB" sz="3000" b="1" i="0" u="none" strike="noStrike" cap="none" normalizeH="0" baseline="0" dirty="0" smtClean="0">
                <a:ln>
                  <a:noFill/>
                </a:ln>
                <a:solidFill>
                  <a:schemeClr val="tx1"/>
                </a:solidFill>
                <a:effectLst/>
                <a:latin typeface="Arial" pitchFamily="34" charset="0"/>
                <a:ea typeface="Times New Roman" pitchFamily="18" charset="0"/>
              </a:rPr>
              <a:t>:</a:t>
            </a:r>
            <a:endParaRPr kumimoji="0" lang="en-GB" sz="3000" b="0" i="0" u="none" strike="noStrike" cap="none" normalizeH="0" baseline="0" dirty="0" smtClean="0">
              <a:ln>
                <a:noFill/>
              </a:ln>
              <a:solidFill>
                <a:schemeClr val="tx1"/>
              </a:solidFill>
              <a:effectLst/>
              <a:latin typeface="Arial" pitchFamily="34" charset="0"/>
            </a:endParaRPr>
          </a:p>
        </p:txBody>
      </p:sp>
      <p:sp>
        <p:nvSpPr>
          <p:cNvPr id="5" name="TextBox 4"/>
          <p:cNvSpPr txBox="1"/>
          <p:nvPr/>
        </p:nvSpPr>
        <p:spPr>
          <a:xfrm>
            <a:off x="251520" y="836712"/>
            <a:ext cx="8640960" cy="4401205"/>
          </a:xfrm>
          <a:prstGeom prst="rect">
            <a:avLst/>
          </a:prstGeom>
          <a:noFill/>
        </p:spPr>
        <p:txBody>
          <a:bodyPr wrap="square" rtlCol="0">
            <a:spAutoFit/>
          </a:bodyPr>
          <a:lstStyle/>
          <a:p>
            <a:r>
              <a:rPr lang="en-GB" sz="2000" dirty="0" smtClean="0">
                <a:latin typeface="Arial" pitchFamily="34" charset="0"/>
                <a:cs typeface="Arial" pitchFamily="34" charset="0"/>
              </a:rPr>
              <a:t>The Cycling Strategy 2010-14 is part of a vision to make North Tyneside the North East’s leading cycling borough by 2030. Long-term objectives of the 2030 vision are to:</a:t>
            </a:r>
          </a:p>
          <a:p>
            <a:pPr marL="360363" indent="-360363">
              <a:buFont typeface="Wingdings" pitchFamily="2" charset="2"/>
              <a:buChar char="§"/>
            </a:pPr>
            <a:r>
              <a:rPr lang="en-GB" sz="2000" dirty="0" smtClean="0">
                <a:latin typeface="Arial" pitchFamily="34" charset="0"/>
                <a:cs typeface="Arial" pitchFamily="34" charset="0"/>
              </a:rPr>
              <a:t>Provide a seamless, on-road and off-road strategic network for cycling in North Tyneside</a:t>
            </a:r>
          </a:p>
          <a:p>
            <a:pPr marL="360363" indent="-360363">
              <a:buFont typeface="Wingdings" pitchFamily="2" charset="2"/>
              <a:buChar char="§"/>
            </a:pPr>
            <a:r>
              <a:rPr lang="en-GB" sz="2000" dirty="0" smtClean="0">
                <a:latin typeface="Arial" pitchFamily="34" charset="0"/>
                <a:cs typeface="Arial" pitchFamily="34" charset="0"/>
              </a:rPr>
              <a:t>Promote cycling to residents and visitors as a healthy, sustainable travel option</a:t>
            </a:r>
          </a:p>
          <a:p>
            <a:pPr marL="360363" indent="-360363">
              <a:buFont typeface="Wingdings" pitchFamily="2" charset="2"/>
              <a:buChar char="§"/>
            </a:pPr>
            <a:r>
              <a:rPr lang="en-GB" sz="2000" dirty="0" smtClean="0">
                <a:latin typeface="Arial" pitchFamily="34" charset="0"/>
                <a:cs typeface="Arial" pitchFamily="34" charset="0"/>
              </a:rPr>
              <a:t>Provide links to the National Cycle Network and other neighbouring networks</a:t>
            </a:r>
          </a:p>
          <a:p>
            <a:pPr marL="360363" indent="-360363">
              <a:buFont typeface="Wingdings" pitchFamily="2" charset="2"/>
              <a:buChar char="§"/>
            </a:pPr>
            <a:r>
              <a:rPr lang="en-GB" sz="2000" dirty="0" smtClean="0">
                <a:latin typeface="Arial" pitchFamily="34" charset="0"/>
                <a:cs typeface="Arial" pitchFamily="34" charset="0"/>
              </a:rPr>
              <a:t>Put in place the infrastructure to support large-scale cycling, e.g. cycle parking</a:t>
            </a:r>
          </a:p>
          <a:p>
            <a:pPr marL="360363" indent="-360363">
              <a:buFont typeface="Wingdings" pitchFamily="2" charset="2"/>
              <a:buChar char="§"/>
            </a:pPr>
            <a:r>
              <a:rPr lang="en-GB" sz="2000" dirty="0" smtClean="0">
                <a:latin typeface="Arial" pitchFamily="34" charset="0"/>
                <a:cs typeface="Arial" pitchFamily="34" charset="0"/>
              </a:rPr>
              <a:t>Offer on-road cycle training to all North Tyneside residents</a:t>
            </a:r>
          </a:p>
          <a:p>
            <a:pPr marL="360363" indent="-360363">
              <a:buFont typeface="Wingdings" pitchFamily="2" charset="2"/>
              <a:buChar char="§"/>
            </a:pPr>
            <a:r>
              <a:rPr lang="en-GB" sz="2000" dirty="0" smtClean="0">
                <a:latin typeface="Arial" pitchFamily="34" charset="0"/>
                <a:cs typeface="Arial" pitchFamily="34" charset="0"/>
              </a:rPr>
              <a:t>Promote equality, accessibility and independent mobility for all</a:t>
            </a:r>
          </a:p>
          <a:p>
            <a:r>
              <a:rPr lang="en-GB" sz="2000" dirty="0" smtClean="0">
                <a:latin typeface="Arial" pitchFamily="34" charset="0"/>
                <a:cs typeface="Arial" pitchFamily="34" charset="0"/>
              </a:rPr>
              <a:t>The strategy is to be updated as part of the Annual Service Plan.</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Powerpoint2.jpg"/>
          <p:cNvPicPr>
            <a:picLocks noChangeAspect="1"/>
          </p:cNvPicPr>
          <p:nvPr/>
        </p:nvPicPr>
        <p:blipFill>
          <a:blip r:embed="rId2" cstate="screen"/>
          <a:stretch>
            <a:fillRect/>
          </a:stretch>
        </p:blipFill>
        <p:spPr>
          <a:xfrm>
            <a:off x="0" y="-747464"/>
            <a:ext cx="9144000" cy="6737299"/>
          </a:xfrm>
          <a:prstGeom prst="rect">
            <a:avLst/>
          </a:prstGeom>
        </p:spPr>
      </p:pic>
      <p:sp>
        <p:nvSpPr>
          <p:cNvPr id="6" name="Slide Number Placeholder 5"/>
          <p:cNvSpPr>
            <a:spLocks noGrp="1"/>
          </p:cNvSpPr>
          <p:nvPr>
            <p:ph type="sldNum" sz="quarter" idx="12"/>
          </p:nvPr>
        </p:nvSpPr>
        <p:spPr/>
        <p:txBody>
          <a:bodyPr/>
          <a:lstStyle/>
          <a:p>
            <a:fld id="{0BCDF099-9CA9-4954-81D2-6E14B1EB3612}" type="slidenum">
              <a:rPr lang="en-GB" smtClean="0"/>
              <a:pPr/>
              <a:t>25</a:t>
            </a:fld>
            <a:endParaRPr lang="en-GB"/>
          </a:p>
        </p:txBody>
      </p:sp>
      <p:sp>
        <p:nvSpPr>
          <p:cNvPr id="1025" name="Rectangle 1"/>
          <p:cNvSpPr>
            <a:spLocks noChangeArrowheads="1"/>
          </p:cNvSpPr>
          <p:nvPr/>
        </p:nvSpPr>
        <p:spPr bwMode="auto">
          <a:xfrm>
            <a:off x="323528" y="197564"/>
            <a:ext cx="8496944"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3000" b="1" dirty="0" smtClean="0">
                <a:latin typeface="Arial" pitchFamily="34" charset="0"/>
                <a:ea typeface="Times New Roman" pitchFamily="18" charset="0"/>
              </a:rPr>
              <a:t>Related Strategies</a:t>
            </a:r>
            <a:r>
              <a:rPr kumimoji="0" lang="en-GB" sz="3000" b="1" i="0" u="none" strike="noStrike" cap="none" normalizeH="0" baseline="0" dirty="0" smtClean="0">
                <a:ln>
                  <a:noFill/>
                </a:ln>
                <a:solidFill>
                  <a:schemeClr val="tx1"/>
                </a:solidFill>
                <a:effectLst/>
                <a:latin typeface="Arial" pitchFamily="34" charset="0"/>
                <a:ea typeface="Times New Roman" pitchFamily="18" charset="0"/>
              </a:rPr>
              <a:t>:</a:t>
            </a:r>
            <a:endParaRPr kumimoji="0" lang="en-GB" sz="3000" b="0" i="0" u="none" strike="noStrike" cap="none" normalizeH="0" baseline="0" dirty="0" smtClean="0">
              <a:ln>
                <a:noFill/>
              </a:ln>
              <a:solidFill>
                <a:schemeClr val="tx1"/>
              </a:solidFill>
              <a:effectLst/>
              <a:latin typeface="Arial" pitchFamily="34" charset="0"/>
            </a:endParaRPr>
          </a:p>
        </p:txBody>
      </p:sp>
      <p:sp>
        <p:nvSpPr>
          <p:cNvPr id="5" name="TextBox 4"/>
          <p:cNvSpPr txBox="1"/>
          <p:nvPr/>
        </p:nvSpPr>
        <p:spPr>
          <a:xfrm>
            <a:off x="395536" y="836712"/>
            <a:ext cx="8280920" cy="3323987"/>
          </a:xfrm>
          <a:prstGeom prst="rect">
            <a:avLst/>
          </a:prstGeom>
          <a:noFill/>
        </p:spPr>
        <p:txBody>
          <a:bodyPr wrap="square" rtlCol="0">
            <a:spAutoFit/>
          </a:bodyPr>
          <a:lstStyle/>
          <a:p>
            <a:r>
              <a:rPr lang="en-GB" sz="2400" dirty="0" smtClean="0">
                <a:latin typeface="Arial" pitchFamily="34" charset="0"/>
                <a:cs typeface="Arial" pitchFamily="34" charset="0"/>
              </a:rPr>
              <a:t>Related strategies are just as important to delivering improvements in cycling. These include:</a:t>
            </a:r>
          </a:p>
          <a:p>
            <a:endParaRPr lang="en-GB" sz="2400" dirty="0" smtClean="0">
              <a:latin typeface="Arial" pitchFamily="34" charset="0"/>
              <a:cs typeface="Arial" pitchFamily="34" charset="0"/>
            </a:endParaRPr>
          </a:p>
          <a:p>
            <a:pPr marL="360363" indent="-360363">
              <a:buFont typeface="Wingdings" pitchFamily="2" charset="2"/>
              <a:buChar char="§"/>
            </a:pPr>
            <a:r>
              <a:rPr lang="en-GB" sz="2400" dirty="0" smtClean="0">
                <a:latin typeface="Arial" pitchFamily="34" charset="0"/>
                <a:cs typeface="Arial" pitchFamily="34" charset="0"/>
              </a:rPr>
              <a:t>Local Plan, including LDD12 ‘Transport and Highways’</a:t>
            </a:r>
          </a:p>
          <a:p>
            <a:pPr marL="360363" indent="-360363"/>
            <a:endParaRPr lang="en-GB" sz="2400" dirty="0" smtClean="0">
              <a:latin typeface="Arial" pitchFamily="34" charset="0"/>
              <a:cs typeface="Arial" pitchFamily="34" charset="0"/>
            </a:endParaRPr>
          </a:p>
          <a:p>
            <a:pPr marL="360363" indent="-360363">
              <a:buFont typeface="Wingdings" pitchFamily="2" charset="2"/>
              <a:buChar char="§"/>
            </a:pPr>
            <a:r>
              <a:rPr lang="en-GB" sz="2400" dirty="0" smtClean="0">
                <a:latin typeface="Arial" pitchFamily="34" charset="0"/>
                <a:cs typeface="Arial" pitchFamily="34" charset="0"/>
              </a:rPr>
              <a:t>Tyne and Wear Local Transport Plan</a:t>
            </a:r>
          </a:p>
          <a:p>
            <a:pPr marL="360363" indent="-360363">
              <a:buFont typeface="Wingdings" pitchFamily="2" charset="2"/>
              <a:buChar char="§"/>
            </a:pPr>
            <a:endParaRPr lang="en-GB" sz="2400" dirty="0" smtClean="0">
              <a:latin typeface="Arial" pitchFamily="34" charset="0"/>
              <a:cs typeface="Arial" pitchFamily="34" charset="0"/>
            </a:endParaRPr>
          </a:p>
          <a:p>
            <a:pPr marL="360363" indent="-360363">
              <a:buFont typeface="Wingdings" pitchFamily="2" charset="2"/>
              <a:buChar char="§"/>
            </a:pPr>
            <a:r>
              <a:rPr lang="en-GB" sz="2400" dirty="0" smtClean="0">
                <a:latin typeface="Arial" pitchFamily="34" charset="0"/>
                <a:cs typeface="Arial" pitchFamily="34" charset="0"/>
              </a:rPr>
              <a:t>Road Safety Strategy (forthcoming consultation)</a:t>
            </a:r>
          </a:p>
          <a:p>
            <a:endParaRPr lang="en-GB"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Powerpoint2.jpg"/>
          <p:cNvPicPr>
            <a:picLocks noChangeAspect="1"/>
          </p:cNvPicPr>
          <p:nvPr/>
        </p:nvPicPr>
        <p:blipFill>
          <a:blip r:embed="rId2" cstate="screen"/>
          <a:stretch>
            <a:fillRect/>
          </a:stretch>
        </p:blipFill>
        <p:spPr>
          <a:xfrm>
            <a:off x="0" y="-243408"/>
            <a:ext cx="9144000" cy="7101408"/>
          </a:xfrm>
          <a:prstGeom prst="rect">
            <a:avLst/>
          </a:prstGeom>
        </p:spPr>
      </p:pic>
      <p:sp>
        <p:nvSpPr>
          <p:cNvPr id="4" name="TextBox 3"/>
          <p:cNvSpPr txBox="1"/>
          <p:nvPr/>
        </p:nvSpPr>
        <p:spPr>
          <a:xfrm>
            <a:off x="251520" y="404664"/>
            <a:ext cx="8712968" cy="707886"/>
          </a:xfrm>
          <a:prstGeom prst="rect">
            <a:avLst/>
          </a:prstGeom>
          <a:noFill/>
        </p:spPr>
        <p:txBody>
          <a:bodyPr wrap="square" rtlCol="0">
            <a:spAutoFit/>
          </a:bodyPr>
          <a:lstStyle/>
          <a:p>
            <a:r>
              <a:rPr lang="en-GB" sz="2000" dirty="0" smtClean="0">
                <a:latin typeface="Arial" pitchFamily="34" charset="0"/>
                <a:cs typeface="Arial" pitchFamily="34" charset="0"/>
              </a:rPr>
              <a:t>Newcastle City Council will focus their £5.8m central government award and match funding totalling £12.3m on key cycling routes.</a:t>
            </a:r>
            <a:endParaRPr lang="en-GB" sz="2000" dirty="0">
              <a:latin typeface="Arial" pitchFamily="34" charset="0"/>
              <a:cs typeface="Arial" pitchFamily="34" charset="0"/>
            </a:endParaRPr>
          </a:p>
        </p:txBody>
      </p:sp>
      <p:sp>
        <p:nvSpPr>
          <p:cNvPr id="10" name="TextBox 9"/>
          <p:cNvSpPr txBox="1"/>
          <p:nvPr/>
        </p:nvSpPr>
        <p:spPr>
          <a:xfrm>
            <a:off x="467544" y="5517232"/>
            <a:ext cx="8064896" cy="369332"/>
          </a:xfrm>
          <a:prstGeom prst="rect">
            <a:avLst/>
          </a:prstGeom>
          <a:noFill/>
        </p:spPr>
        <p:txBody>
          <a:bodyPr wrap="square" rtlCol="0">
            <a:spAutoFit/>
          </a:bodyPr>
          <a:lstStyle/>
          <a:p>
            <a:r>
              <a:rPr lang="en-GB" dirty="0" smtClean="0">
                <a:latin typeface="Arial" pitchFamily="34" charset="0"/>
                <a:cs typeface="Arial" pitchFamily="34" charset="0"/>
              </a:rPr>
              <a:t>Four of the 7 key routes will connect directly into North Tyneside</a:t>
            </a:r>
            <a:r>
              <a:rPr lang="en-GB" b="1" dirty="0" smtClean="0">
                <a:latin typeface="Arial" pitchFamily="34" charset="0"/>
                <a:cs typeface="Arial" pitchFamily="34" charset="0"/>
              </a:rPr>
              <a:t>.</a:t>
            </a:r>
            <a:endParaRPr lang="en-GB" b="1" dirty="0">
              <a:latin typeface="Arial" pitchFamily="34" charset="0"/>
              <a:cs typeface="Arial" pitchFamily="34" charset="0"/>
            </a:endParaRPr>
          </a:p>
        </p:txBody>
      </p:sp>
      <p:pic>
        <p:nvPicPr>
          <p:cNvPr id="1026" name="Picture 2"/>
          <p:cNvPicPr>
            <a:picLocks noChangeAspect="1" noChangeArrowheads="1"/>
          </p:cNvPicPr>
          <p:nvPr/>
        </p:nvPicPr>
        <p:blipFill>
          <a:blip r:embed="rId3" cstate="screen"/>
          <a:srcRect/>
          <a:stretch>
            <a:fillRect/>
          </a:stretch>
        </p:blipFill>
        <p:spPr bwMode="auto">
          <a:xfrm rot="16200000">
            <a:off x="2303748" y="-711460"/>
            <a:ext cx="4248472" cy="8208912"/>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0BCDF099-9CA9-4954-81D2-6E14B1EB3612}" type="slidenum">
              <a:rPr lang="en-GB" smtClean="0"/>
              <a:pPr/>
              <a:t>26</a:t>
            </a:fld>
            <a:endParaRPr lang="en-GB"/>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Powerpoint2.jpg"/>
          <p:cNvPicPr>
            <a:picLocks noChangeAspect="1"/>
          </p:cNvPicPr>
          <p:nvPr/>
        </p:nvPicPr>
        <p:blipFill>
          <a:blip r:embed="rId2" cstate="screen"/>
          <a:stretch>
            <a:fillRect/>
          </a:stretch>
        </p:blipFill>
        <p:spPr>
          <a:xfrm>
            <a:off x="0" y="-603448"/>
            <a:ext cx="9144000" cy="6737299"/>
          </a:xfrm>
          <a:prstGeom prst="rect">
            <a:avLst/>
          </a:prstGeom>
        </p:spPr>
      </p:pic>
      <p:sp>
        <p:nvSpPr>
          <p:cNvPr id="2" name="Title 1"/>
          <p:cNvSpPr>
            <a:spLocks noGrp="1"/>
          </p:cNvSpPr>
          <p:nvPr>
            <p:ph type="title"/>
          </p:nvPr>
        </p:nvSpPr>
        <p:spPr>
          <a:xfrm>
            <a:off x="323528" y="764704"/>
            <a:ext cx="8820472" cy="4536504"/>
          </a:xfrm>
        </p:spPr>
        <p:txBody>
          <a:bodyPr anchor="t">
            <a:normAutofit fontScale="90000"/>
          </a:bodyPr>
          <a:lstStyle/>
          <a:p>
            <a:pPr algn="l"/>
            <a:r>
              <a:rPr lang="en-GB" sz="2700" dirty="0" smtClean="0">
                <a:latin typeface="Arial" pitchFamily="34" charset="0"/>
                <a:cs typeface="Arial" pitchFamily="34" charset="0"/>
              </a:rPr>
              <a:t>Sustrans funded a study tour to Velsen in the Netherlands.</a:t>
            </a:r>
            <a:br>
              <a:rPr lang="en-GB" sz="2700" dirty="0" smtClean="0">
                <a:latin typeface="Arial" pitchFamily="34" charset="0"/>
                <a:cs typeface="Arial" pitchFamily="34" charset="0"/>
              </a:rPr>
            </a:br>
            <a:r>
              <a:rPr lang="en-GB" sz="2700" dirty="0" smtClean="0">
                <a:latin typeface="Arial" pitchFamily="34" charset="0"/>
                <a:cs typeface="Arial" pitchFamily="34" charset="0"/>
              </a:rPr>
              <a:t/>
            </a:r>
            <a:br>
              <a:rPr lang="en-GB" sz="2700" dirty="0" smtClean="0">
                <a:latin typeface="Arial" pitchFamily="34" charset="0"/>
                <a:cs typeface="Arial" pitchFamily="34" charset="0"/>
              </a:rPr>
            </a:br>
            <a:r>
              <a:rPr lang="en-GB" sz="2700" dirty="0" smtClean="0">
                <a:latin typeface="Arial" pitchFamily="34" charset="0"/>
                <a:cs typeface="Arial" pitchFamily="34" charset="0"/>
              </a:rPr>
              <a:t>Members and officers from several North East authorities attended, including the Chair of O&amp;S Environment Sub-Committee, Cllr  Brian Burdis.</a:t>
            </a:r>
            <a:br>
              <a:rPr lang="en-GB" sz="2700" dirty="0" smtClean="0">
                <a:latin typeface="Arial" pitchFamily="34" charset="0"/>
                <a:cs typeface="Arial" pitchFamily="34" charset="0"/>
              </a:rPr>
            </a:br>
            <a:r>
              <a:rPr lang="en-GB" sz="2700" dirty="0" smtClean="0">
                <a:latin typeface="Arial" pitchFamily="34" charset="0"/>
                <a:cs typeface="Arial" pitchFamily="34" charset="0"/>
              </a:rPr>
              <a:t/>
            </a:r>
            <a:br>
              <a:rPr lang="en-GB" sz="2700" dirty="0" smtClean="0">
                <a:latin typeface="Arial" pitchFamily="34" charset="0"/>
                <a:cs typeface="Arial" pitchFamily="34" charset="0"/>
              </a:rPr>
            </a:br>
            <a:r>
              <a:rPr lang="en-GB" sz="2700" dirty="0" smtClean="0">
                <a:latin typeface="Arial" pitchFamily="34" charset="0"/>
                <a:cs typeface="Arial" pitchFamily="34" charset="0"/>
              </a:rPr>
              <a:t>The borough of Velsen is demographically similar to North Tyneside with comparable levels of car ownership.  However, sustained investment in high quality cycling infrastructure, with priority over side roads, has led to much higher levels of cycling among adults, children and family groups, and improved road safety.</a:t>
            </a:r>
            <a:r>
              <a:rPr lang="en-GB" sz="2400" dirty="0" smtClean="0">
                <a:latin typeface="Arial" pitchFamily="34" charset="0"/>
                <a:cs typeface="Arial" pitchFamily="34" charset="0"/>
              </a:rPr>
              <a:t/>
            </a:r>
            <a:br>
              <a:rPr lang="en-GB" sz="2400" dirty="0" smtClean="0">
                <a:latin typeface="Arial" pitchFamily="34" charset="0"/>
                <a:cs typeface="Arial" pitchFamily="34" charset="0"/>
              </a:rPr>
            </a:br>
            <a:r>
              <a:rPr lang="en-GB" sz="2400" dirty="0" smtClean="0">
                <a:latin typeface="Arial" pitchFamily="34" charset="0"/>
                <a:cs typeface="Arial" pitchFamily="34" charset="0"/>
              </a:rPr>
              <a:t/>
            </a:r>
            <a:br>
              <a:rPr lang="en-GB" sz="2400" dirty="0" smtClean="0">
                <a:latin typeface="Arial" pitchFamily="34" charset="0"/>
                <a:cs typeface="Arial" pitchFamily="34" charset="0"/>
              </a:rPr>
            </a:br>
            <a:r>
              <a:rPr lang="en-GB" sz="2400" dirty="0" smtClean="0"/>
              <a:t/>
            </a:r>
            <a:br>
              <a:rPr lang="en-GB" sz="2400" dirty="0" smtClean="0"/>
            </a:br>
            <a:endParaRPr lang="en-GB" sz="2400" b="1" dirty="0">
              <a:solidFill>
                <a:schemeClr val="tx2"/>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0BCDF099-9CA9-4954-81D2-6E14B1EB3612}" type="slidenum">
              <a:rPr lang="en-GB" smtClean="0"/>
              <a:pPr/>
              <a:t>27</a:t>
            </a:fld>
            <a:endParaRPr lang="en-GB"/>
          </a:p>
        </p:txBody>
      </p:sp>
      <p:sp>
        <p:nvSpPr>
          <p:cNvPr id="1025" name="Rectangle 1"/>
          <p:cNvSpPr>
            <a:spLocks noChangeArrowheads="1"/>
          </p:cNvSpPr>
          <p:nvPr/>
        </p:nvSpPr>
        <p:spPr bwMode="auto">
          <a:xfrm>
            <a:off x="323528" y="197564"/>
            <a:ext cx="8496944"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3000" b="1" dirty="0" smtClean="0">
                <a:latin typeface="Arial" pitchFamily="34" charset="0"/>
                <a:ea typeface="Times New Roman" pitchFamily="18" charset="0"/>
              </a:rPr>
              <a:t>Velsen Study Tour (Sustrans)</a:t>
            </a:r>
            <a:r>
              <a:rPr kumimoji="0" lang="en-GB" sz="3000" b="1" i="0" u="none" strike="noStrike" cap="none" normalizeH="0" baseline="0" dirty="0" smtClean="0">
                <a:ln>
                  <a:noFill/>
                </a:ln>
                <a:solidFill>
                  <a:schemeClr val="tx1"/>
                </a:solidFill>
                <a:effectLst/>
                <a:latin typeface="Arial" pitchFamily="34" charset="0"/>
                <a:ea typeface="Times New Roman" pitchFamily="18" charset="0"/>
              </a:rPr>
              <a:t>:</a:t>
            </a:r>
            <a:endParaRPr kumimoji="0" lang="en-GB" sz="30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Powerpoint2.jpg"/>
          <p:cNvPicPr>
            <a:picLocks noChangeAspect="1"/>
          </p:cNvPicPr>
          <p:nvPr/>
        </p:nvPicPr>
        <p:blipFill>
          <a:blip r:embed="rId2" cstate="screen"/>
          <a:stretch>
            <a:fillRect/>
          </a:stretch>
        </p:blipFill>
        <p:spPr>
          <a:xfrm>
            <a:off x="0" y="-603448"/>
            <a:ext cx="9144000" cy="6737299"/>
          </a:xfrm>
          <a:prstGeom prst="rect">
            <a:avLst/>
          </a:prstGeom>
        </p:spPr>
      </p:pic>
      <p:sp>
        <p:nvSpPr>
          <p:cNvPr id="6" name="Slide Number Placeholder 5"/>
          <p:cNvSpPr>
            <a:spLocks noGrp="1"/>
          </p:cNvSpPr>
          <p:nvPr>
            <p:ph type="sldNum" sz="quarter" idx="12"/>
          </p:nvPr>
        </p:nvSpPr>
        <p:spPr/>
        <p:txBody>
          <a:bodyPr/>
          <a:lstStyle/>
          <a:p>
            <a:fld id="{0BCDF099-9CA9-4954-81D2-6E14B1EB3612}" type="slidenum">
              <a:rPr lang="en-GB" smtClean="0"/>
              <a:pPr/>
              <a:t>28</a:t>
            </a:fld>
            <a:endParaRPr lang="en-GB"/>
          </a:p>
        </p:txBody>
      </p:sp>
      <p:sp>
        <p:nvSpPr>
          <p:cNvPr id="1025" name="Rectangle 1"/>
          <p:cNvSpPr>
            <a:spLocks noChangeArrowheads="1"/>
          </p:cNvSpPr>
          <p:nvPr/>
        </p:nvSpPr>
        <p:spPr bwMode="auto">
          <a:xfrm>
            <a:off x="395536" y="4915327"/>
            <a:ext cx="828092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en-GB" sz="2400" b="1" dirty="0" err="1" smtClean="0">
                <a:latin typeface="Arial" pitchFamily="34" charset="0"/>
                <a:ea typeface="Times New Roman" pitchFamily="18" charset="0"/>
              </a:rPr>
              <a:t>Velsen</a:t>
            </a:r>
            <a:r>
              <a:rPr lang="en-GB" sz="2400" b="1" dirty="0" smtClean="0">
                <a:latin typeface="Arial" pitchFamily="34" charset="0"/>
                <a:ea typeface="Times New Roman" pitchFamily="18" charset="0"/>
              </a:rPr>
              <a:t> (cycle track with priority at side roads)</a:t>
            </a:r>
            <a:r>
              <a:rPr kumimoji="0" lang="en-GB" sz="2400" b="1" i="0" u="none" strike="noStrike" cap="none" normalizeH="0" baseline="0" dirty="0" smtClean="0">
                <a:ln>
                  <a:noFill/>
                </a:ln>
                <a:solidFill>
                  <a:schemeClr val="tx1"/>
                </a:solidFill>
                <a:effectLst/>
                <a:latin typeface="Arial" pitchFamily="34" charset="0"/>
                <a:ea typeface="Times New Roman" pitchFamily="18" charset="0"/>
              </a:rPr>
              <a:t>:</a:t>
            </a:r>
            <a:endParaRPr kumimoji="0" lang="en-GB" sz="2400" b="0" i="0" u="none" strike="noStrike" cap="none" normalizeH="0" baseline="0" dirty="0" smtClean="0">
              <a:ln>
                <a:noFill/>
              </a:ln>
              <a:solidFill>
                <a:schemeClr val="tx1"/>
              </a:solidFill>
              <a:effectLst/>
              <a:latin typeface="Arial" pitchFamily="34" charset="0"/>
            </a:endParaRPr>
          </a:p>
        </p:txBody>
      </p:sp>
      <p:pic>
        <p:nvPicPr>
          <p:cNvPr id="1028" name="Picture 4"/>
          <p:cNvPicPr>
            <a:picLocks noChangeAspect="1" noChangeArrowheads="1"/>
          </p:cNvPicPr>
          <p:nvPr/>
        </p:nvPicPr>
        <p:blipFill>
          <a:blip r:embed="rId3" cstate="screen"/>
          <a:srcRect/>
          <a:stretch>
            <a:fillRect/>
          </a:stretch>
        </p:blipFill>
        <p:spPr bwMode="auto">
          <a:xfrm>
            <a:off x="395536" y="248647"/>
            <a:ext cx="8208912" cy="447649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Powerpoint2.jpg"/>
          <p:cNvPicPr>
            <a:picLocks noChangeAspect="1"/>
          </p:cNvPicPr>
          <p:nvPr/>
        </p:nvPicPr>
        <p:blipFill>
          <a:blip r:embed="rId2" cstate="screen"/>
          <a:stretch>
            <a:fillRect/>
          </a:stretch>
        </p:blipFill>
        <p:spPr>
          <a:xfrm>
            <a:off x="0" y="-603448"/>
            <a:ext cx="9144000" cy="6737299"/>
          </a:xfrm>
          <a:prstGeom prst="rect">
            <a:avLst/>
          </a:prstGeom>
        </p:spPr>
      </p:pic>
      <p:sp>
        <p:nvSpPr>
          <p:cNvPr id="6" name="Slide Number Placeholder 5"/>
          <p:cNvSpPr>
            <a:spLocks noGrp="1"/>
          </p:cNvSpPr>
          <p:nvPr>
            <p:ph type="sldNum" sz="quarter" idx="12"/>
          </p:nvPr>
        </p:nvSpPr>
        <p:spPr/>
        <p:txBody>
          <a:bodyPr/>
          <a:lstStyle/>
          <a:p>
            <a:fld id="{0BCDF099-9CA9-4954-81D2-6E14B1EB3612}" type="slidenum">
              <a:rPr lang="en-GB" smtClean="0"/>
              <a:pPr/>
              <a:t>29</a:t>
            </a:fld>
            <a:endParaRPr lang="en-GB"/>
          </a:p>
        </p:txBody>
      </p:sp>
      <p:sp>
        <p:nvSpPr>
          <p:cNvPr id="1025" name="Rectangle 1"/>
          <p:cNvSpPr>
            <a:spLocks noChangeArrowheads="1"/>
          </p:cNvSpPr>
          <p:nvPr/>
        </p:nvSpPr>
        <p:spPr bwMode="auto">
          <a:xfrm>
            <a:off x="395536" y="4725144"/>
            <a:ext cx="8496944"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en-GB" sz="3000" b="1" dirty="0" smtClean="0">
                <a:latin typeface="Arial" pitchFamily="34" charset="0"/>
                <a:ea typeface="Times New Roman" pitchFamily="18" charset="0"/>
              </a:rPr>
              <a:t>Velsen (Nursery school Run)</a:t>
            </a:r>
            <a:r>
              <a:rPr kumimoji="0" lang="en-GB" sz="3000" b="1" i="0" u="none" strike="noStrike" cap="none" normalizeH="0" baseline="0" dirty="0" smtClean="0">
                <a:ln>
                  <a:noFill/>
                </a:ln>
                <a:solidFill>
                  <a:schemeClr val="tx1"/>
                </a:solidFill>
                <a:effectLst/>
                <a:latin typeface="Arial" pitchFamily="34" charset="0"/>
                <a:ea typeface="Times New Roman" pitchFamily="18" charset="0"/>
              </a:rPr>
              <a:t>:</a:t>
            </a:r>
            <a:endParaRPr kumimoji="0" lang="en-GB" sz="3000" b="0" i="0" u="none" strike="noStrike" cap="none" normalizeH="0" baseline="0" dirty="0" smtClean="0">
              <a:ln>
                <a:noFill/>
              </a:ln>
              <a:solidFill>
                <a:schemeClr val="tx1"/>
              </a:solidFill>
              <a:effectLst/>
              <a:latin typeface="Arial" pitchFamily="34" charset="0"/>
            </a:endParaRPr>
          </a:p>
        </p:txBody>
      </p:sp>
      <p:pic>
        <p:nvPicPr>
          <p:cNvPr id="57345" name="Picture 1" descr="S:\Environment\Engineering Services\TEAMS\Traffic Safety\Miscellaneous\Traffic\GRAEME CLARK\LTP CYCLE TEAM &amp; USEFUL PICS\DUTCH STUDY TOUR\SIDE CROSSING\IMG_9415.jpg"/>
          <p:cNvPicPr>
            <a:picLocks noChangeAspect="1" noChangeArrowheads="1"/>
          </p:cNvPicPr>
          <p:nvPr/>
        </p:nvPicPr>
        <p:blipFill>
          <a:blip r:embed="rId3" cstate="screen"/>
          <a:srcRect/>
          <a:stretch>
            <a:fillRect/>
          </a:stretch>
        </p:blipFill>
        <p:spPr bwMode="auto">
          <a:xfrm>
            <a:off x="467545" y="0"/>
            <a:ext cx="8208911" cy="4653136"/>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jpg"/>
          <p:cNvPicPr>
            <a:picLocks noChangeAspect="1"/>
          </p:cNvPicPr>
          <p:nvPr/>
        </p:nvPicPr>
        <p:blipFill>
          <a:blip r:embed="rId2" cstate="screen"/>
          <a:stretch>
            <a:fillRect/>
          </a:stretch>
        </p:blipFill>
        <p:spPr>
          <a:xfrm>
            <a:off x="-540568" y="0"/>
            <a:ext cx="9144000" cy="6858000"/>
          </a:xfrm>
          <a:prstGeom prst="rect">
            <a:avLst/>
          </a:prstGeom>
        </p:spPr>
      </p:pic>
      <p:sp>
        <p:nvSpPr>
          <p:cNvPr id="2" name="Title 1"/>
          <p:cNvSpPr>
            <a:spLocks noGrp="1"/>
          </p:cNvSpPr>
          <p:nvPr>
            <p:ph type="ctrTitle"/>
          </p:nvPr>
        </p:nvSpPr>
        <p:spPr>
          <a:xfrm>
            <a:off x="251520" y="3861048"/>
            <a:ext cx="8064896" cy="1872208"/>
          </a:xfrm>
        </p:spPr>
        <p:txBody>
          <a:bodyPr anchor="t">
            <a:normAutofit/>
          </a:bodyPr>
          <a:lstStyle/>
          <a:p>
            <a:r>
              <a:rPr lang="en-GB" sz="3600" b="1" dirty="0" smtClean="0">
                <a:latin typeface="Arial" pitchFamily="34" charset="0"/>
                <a:cs typeface="Arial" pitchFamily="34" charset="0"/>
              </a:rPr>
              <a:t>Cycling and the</a:t>
            </a:r>
            <a:br>
              <a:rPr lang="en-GB" sz="3600" b="1" dirty="0" smtClean="0">
                <a:latin typeface="Arial" pitchFamily="34" charset="0"/>
                <a:cs typeface="Arial" pitchFamily="34" charset="0"/>
              </a:rPr>
            </a:br>
            <a:r>
              <a:rPr lang="en-GB" sz="3600" b="1" dirty="0" smtClean="0">
                <a:latin typeface="Arial" pitchFamily="34" charset="0"/>
                <a:cs typeface="Arial" pitchFamily="34" charset="0"/>
              </a:rPr>
              <a:t>North Tyneside Cycling Strategy</a:t>
            </a:r>
            <a:endParaRPr lang="en-GB" sz="3600" b="1"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0BCDF099-9CA9-4954-81D2-6E14B1EB3612}" type="slidenum">
              <a:rPr lang="en-GB" smtClean="0"/>
              <a:pPr/>
              <a:t>3</a:t>
            </a:fld>
            <a:endParaRPr lang="en-GB"/>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Powerpoint2.jpg"/>
          <p:cNvPicPr>
            <a:picLocks noChangeAspect="1"/>
          </p:cNvPicPr>
          <p:nvPr/>
        </p:nvPicPr>
        <p:blipFill>
          <a:blip r:embed="rId2" cstate="screen"/>
          <a:stretch>
            <a:fillRect/>
          </a:stretch>
        </p:blipFill>
        <p:spPr>
          <a:xfrm>
            <a:off x="0" y="-603448"/>
            <a:ext cx="9144000" cy="6737299"/>
          </a:xfrm>
          <a:prstGeom prst="rect">
            <a:avLst/>
          </a:prstGeom>
        </p:spPr>
      </p:pic>
      <p:sp>
        <p:nvSpPr>
          <p:cNvPr id="6" name="Slide Number Placeholder 5"/>
          <p:cNvSpPr>
            <a:spLocks noGrp="1"/>
          </p:cNvSpPr>
          <p:nvPr>
            <p:ph type="sldNum" sz="quarter" idx="12"/>
          </p:nvPr>
        </p:nvSpPr>
        <p:spPr/>
        <p:txBody>
          <a:bodyPr/>
          <a:lstStyle/>
          <a:p>
            <a:fld id="{0BCDF099-9CA9-4954-81D2-6E14B1EB3612}" type="slidenum">
              <a:rPr lang="en-GB" smtClean="0"/>
              <a:pPr/>
              <a:t>30</a:t>
            </a:fld>
            <a:endParaRPr lang="en-GB"/>
          </a:p>
        </p:txBody>
      </p:sp>
      <p:sp>
        <p:nvSpPr>
          <p:cNvPr id="1025" name="Rectangle 1"/>
          <p:cNvSpPr>
            <a:spLocks noChangeArrowheads="1"/>
          </p:cNvSpPr>
          <p:nvPr/>
        </p:nvSpPr>
        <p:spPr bwMode="auto">
          <a:xfrm>
            <a:off x="323528" y="4833156"/>
            <a:ext cx="856895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en-GB" sz="2400" b="1" dirty="0" smtClean="0">
                <a:latin typeface="Arial" pitchFamily="34" charset="0"/>
                <a:ea typeface="Times New Roman" pitchFamily="18" charset="0"/>
              </a:rPr>
              <a:t>Haarlem (8000 bikes parked at commuter rail station)</a:t>
            </a:r>
            <a:r>
              <a:rPr kumimoji="0" lang="en-GB" sz="2400" b="1" i="0" u="none" strike="noStrike" cap="none" normalizeH="0" baseline="0" dirty="0" smtClean="0">
                <a:ln>
                  <a:noFill/>
                </a:ln>
                <a:solidFill>
                  <a:schemeClr val="tx1"/>
                </a:solidFill>
                <a:effectLst/>
                <a:latin typeface="Arial" pitchFamily="34" charset="0"/>
                <a:ea typeface="Times New Roman" pitchFamily="18" charset="0"/>
              </a:rPr>
              <a:t>:</a:t>
            </a:r>
            <a:endParaRPr kumimoji="0" lang="en-GB" sz="2400" b="0" i="0" u="none" strike="noStrike" cap="none" normalizeH="0" baseline="0" dirty="0" smtClean="0">
              <a:ln>
                <a:noFill/>
              </a:ln>
              <a:solidFill>
                <a:schemeClr val="tx1"/>
              </a:solidFill>
              <a:effectLst/>
              <a:latin typeface="Arial" pitchFamily="34" charset="0"/>
            </a:endParaRPr>
          </a:p>
        </p:txBody>
      </p:sp>
      <p:pic>
        <p:nvPicPr>
          <p:cNvPr id="55297" name="Picture 1" descr="S:\Environment\Engineering Services\TEAMS\Traffic Safety\Miscellaneous\Traffic\GRAEME CLARK\LTP CYCLE TEAM &amp; USEFUL PICS\DUTCH STUDY TOUR\PARKING\IMG_9448.jpg"/>
          <p:cNvPicPr>
            <a:picLocks noChangeAspect="1" noChangeArrowheads="1"/>
          </p:cNvPicPr>
          <p:nvPr/>
        </p:nvPicPr>
        <p:blipFill>
          <a:blip r:embed="rId3" cstate="screen"/>
          <a:srcRect/>
          <a:stretch>
            <a:fillRect/>
          </a:stretch>
        </p:blipFill>
        <p:spPr bwMode="auto">
          <a:xfrm>
            <a:off x="323528" y="0"/>
            <a:ext cx="8417486" cy="4797152"/>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jpg"/>
          <p:cNvPicPr>
            <a:picLocks noChangeAspect="1"/>
          </p:cNvPicPr>
          <p:nvPr/>
        </p:nvPicPr>
        <p:blipFill>
          <a:blip r:embed="rId2" cstate="screen"/>
          <a:stretch>
            <a:fillRect/>
          </a:stretch>
        </p:blipFill>
        <p:spPr>
          <a:xfrm>
            <a:off x="-540568" y="0"/>
            <a:ext cx="9144000" cy="6858000"/>
          </a:xfrm>
          <a:prstGeom prst="rect">
            <a:avLst/>
          </a:prstGeom>
        </p:spPr>
      </p:pic>
      <p:sp>
        <p:nvSpPr>
          <p:cNvPr id="2" name="Title 1"/>
          <p:cNvSpPr>
            <a:spLocks noGrp="1"/>
          </p:cNvSpPr>
          <p:nvPr>
            <p:ph type="ctrTitle"/>
          </p:nvPr>
        </p:nvSpPr>
        <p:spPr>
          <a:xfrm>
            <a:off x="251520" y="3861048"/>
            <a:ext cx="8064896" cy="1872208"/>
          </a:xfrm>
        </p:spPr>
        <p:txBody>
          <a:bodyPr anchor="t">
            <a:normAutofit/>
          </a:bodyPr>
          <a:lstStyle/>
          <a:p>
            <a:r>
              <a:rPr lang="en-GB" sz="3600" b="1" dirty="0" smtClean="0">
                <a:latin typeface="Arial" pitchFamily="34" charset="0"/>
                <a:cs typeface="Arial" pitchFamily="34" charset="0"/>
              </a:rPr>
              <a:t>Public Rights of Way</a:t>
            </a:r>
            <a:br>
              <a:rPr lang="en-GB" sz="3600" b="1" dirty="0" smtClean="0">
                <a:latin typeface="Arial" pitchFamily="34" charset="0"/>
                <a:cs typeface="Arial" pitchFamily="34" charset="0"/>
              </a:rPr>
            </a:br>
            <a:r>
              <a:rPr lang="en-GB" sz="3600" b="1" dirty="0" smtClean="0">
                <a:latin typeface="Arial" pitchFamily="34" charset="0"/>
                <a:cs typeface="Arial" pitchFamily="34" charset="0"/>
              </a:rPr>
              <a:t>(</a:t>
            </a:r>
            <a:r>
              <a:rPr lang="en-GB" sz="3600" b="1" dirty="0" err="1" smtClean="0">
                <a:latin typeface="Arial" pitchFamily="34" charset="0"/>
                <a:cs typeface="Arial" pitchFamily="34" charset="0"/>
              </a:rPr>
              <a:t>PRoW</a:t>
            </a:r>
            <a:r>
              <a:rPr lang="en-GB" sz="3600" b="1" dirty="0" smtClean="0">
                <a:latin typeface="Arial" pitchFamily="34" charset="0"/>
                <a:cs typeface="Arial" pitchFamily="34" charset="0"/>
              </a:rPr>
              <a:t>)</a:t>
            </a:r>
            <a:endParaRPr lang="en-GB" sz="3600" b="1"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0BCDF099-9CA9-4954-81D2-6E14B1EB3612}" type="slidenum">
              <a:rPr lang="en-GB" smtClean="0"/>
              <a:pPr/>
              <a:t>31</a:t>
            </a:fld>
            <a:endParaRPr lang="en-GB"/>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Powerpoint2.jpg"/>
          <p:cNvPicPr>
            <a:picLocks noChangeAspect="1"/>
          </p:cNvPicPr>
          <p:nvPr/>
        </p:nvPicPr>
        <p:blipFill>
          <a:blip r:embed="rId2" cstate="screen"/>
          <a:stretch>
            <a:fillRect/>
          </a:stretch>
        </p:blipFill>
        <p:spPr>
          <a:xfrm>
            <a:off x="0" y="-459432"/>
            <a:ext cx="9144000" cy="6737299"/>
          </a:xfrm>
          <a:prstGeom prst="rect">
            <a:avLst/>
          </a:prstGeom>
        </p:spPr>
      </p:pic>
      <p:sp>
        <p:nvSpPr>
          <p:cNvPr id="2" name="Title 1"/>
          <p:cNvSpPr>
            <a:spLocks noGrp="1"/>
          </p:cNvSpPr>
          <p:nvPr>
            <p:ph type="title"/>
          </p:nvPr>
        </p:nvSpPr>
        <p:spPr>
          <a:xfrm>
            <a:off x="323528" y="908720"/>
            <a:ext cx="8496944" cy="864096"/>
          </a:xfrm>
        </p:spPr>
        <p:txBody>
          <a:bodyPr anchor="t">
            <a:normAutofit fontScale="90000"/>
          </a:bodyPr>
          <a:lstStyle/>
          <a:p>
            <a:pPr lvl="0" algn="l"/>
            <a:r>
              <a:rPr lang="en-GB" sz="2700" dirty="0" smtClean="0">
                <a:latin typeface="Arial" pitchFamily="34" charset="0"/>
                <a:cs typeface="Arial" pitchFamily="34" charset="0"/>
              </a:rPr>
              <a:t>The Authority’s duty as a highway authority in respect of public rights of way is as follows:</a:t>
            </a:r>
            <a:r>
              <a:rPr lang="en-GB" sz="1800" dirty="0" smtClean="0"/>
              <a:t/>
            </a:r>
            <a:br>
              <a:rPr lang="en-GB" sz="1800" dirty="0" smtClean="0"/>
            </a:br>
            <a:endParaRPr lang="en-GB" sz="2400" b="1" dirty="0">
              <a:solidFill>
                <a:schemeClr val="tx2"/>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0BCDF099-9CA9-4954-81D2-6E14B1EB3612}" type="slidenum">
              <a:rPr lang="en-GB" smtClean="0"/>
              <a:pPr/>
              <a:t>32</a:t>
            </a:fld>
            <a:endParaRPr lang="en-GB"/>
          </a:p>
        </p:txBody>
      </p:sp>
      <p:sp>
        <p:nvSpPr>
          <p:cNvPr id="1025" name="Rectangle 1"/>
          <p:cNvSpPr>
            <a:spLocks noChangeArrowheads="1"/>
          </p:cNvSpPr>
          <p:nvPr/>
        </p:nvSpPr>
        <p:spPr bwMode="auto">
          <a:xfrm>
            <a:off x="323528" y="182176"/>
            <a:ext cx="849694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GB" sz="3200" b="1" dirty="0" smtClean="0">
                <a:latin typeface="Arial" pitchFamily="34" charset="0"/>
                <a:cs typeface="Arial" pitchFamily="34" charset="0"/>
              </a:rPr>
              <a:t>Statutory duty</a:t>
            </a:r>
            <a:endParaRPr kumimoji="0" lang="en-GB" sz="3200" b="0" i="0" u="none" strike="noStrike" cap="none" normalizeH="0" baseline="0" dirty="0" smtClean="0">
              <a:ln>
                <a:noFill/>
              </a:ln>
              <a:solidFill>
                <a:schemeClr val="tx1"/>
              </a:solidFill>
              <a:effectLst/>
              <a:latin typeface="Arial" pitchFamily="34" charset="0"/>
            </a:endParaRPr>
          </a:p>
        </p:txBody>
      </p:sp>
      <p:sp>
        <p:nvSpPr>
          <p:cNvPr id="8" name="TextBox 7"/>
          <p:cNvSpPr txBox="1"/>
          <p:nvPr/>
        </p:nvSpPr>
        <p:spPr>
          <a:xfrm>
            <a:off x="323528" y="2060848"/>
            <a:ext cx="8496944" cy="3293209"/>
          </a:xfrm>
          <a:prstGeom prst="rect">
            <a:avLst/>
          </a:prstGeom>
          <a:noFill/>
        </p:spPr>
        <p:txBody>
          <a:bodyPr wrap="square" rtlCol="0">
            <a:spAutoFit/>
          </a:bodyPr>
          <a:lstStyle/>
          <a:p>
            <a:pPr algn="ctr"/>
            <a:r>
              <a:rPr lang="en-GB" sz="2400" dirty="0" smtClean="0">
                <a:latin typeface="Arial" pitchFamily="34" charset="0"/>
                <a:cs typeface="Arial" pitchFamily="34" charset="0"/>
              </a:rPr>
              <a:t>‘The Highway Authority is subject to a statutory duty to assert and protect the rights of public to the use and enjoyment of any highway including a duty to prevent, as far as possible, the stopping up or obstruction of all highways.’ </a:t>
            </a:r>
          </a:p>
          <a:p>
            <a:pPr algn="ctr"/>
            <a:endParaRPr lang="en-GB" sz="2400" dirty="0" smtClean="0">
              <a:latin typeface="Arial" pitchFamily="34" charset="0"/>
              <a:cs typeface="Arial" pitchFamily="34" charset="0"/>
            </a:endParaRPr>
          </a:p>
          <a:p>
            <a:pPr algn="ctr"/>
            <a:r>
              <a:rPr lang="en-GB" sz="2400" dirty="0" smtClean="0">
                <a:latin typeface="Arial" pitchFamily="34" charset="0"/>
                <a:cs typeface="Arial" pitchFamily="34" charset="0"/>
              </a:rPr>
              <a:t>(Highways Act 1980 s.130; amended by Countryside and Rights of Way Act 2000 s.63) </a:t>
            </a:r>
          </a:p>
          <a:p>
            <a:endParaRPr lang="en-GB" sz="2200" dirty="0" smtClean="0">
              <a:latin typeface="Arial" pitchFamily="34" charset="0"/>
              <a:cs typeface="Arial" pitchFamily="34" charset="0"/>
            </a:endParaRPr>
          </a:p>
          <a:p>
            <a:endParaRPr lang="en-GB"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Powerpoint2.jpg"/>
          <p:cNvPicPr>
            <a:picLocks noChangeAspect="1"/>
          </p:cNvPicPr>
          <p:nvPr/>
        </p:nvPicPr>
        <p:blipFill>
          <a:blip r:embed="rId2" cstate="screen"/>
          <a:stretch>
            <a:fillRect/>
          </a:stretch>
        </p:blipFill>
        <p:spPr>
          <a:xfrm>
            <a:off x="0" y="-243408"/>
            <a:ext cx="9144000" cy="6737299"/>
          </a:xfrm>
          <a:prstGeom prst="rect">
            <a:avLst/>
          </a:prstGeom>
        </p:spPr>
      </p:pic>
      <p:sp>
        <p:nvSpPr>
          <p:cNvPr id="2" name="Title 1"/>
          <p:cNvSpPr>
            <a:spLocks noGrp="1"/>
          </p:cNvSpPr>
          <p:nvPr>
            <p:ph type="title"/>
          </p:nvPr>
        </p:nvSpPr>
        <p:spPr>
          <a:xfrm>
            <a:off x="323528" y="1196752"/>
            <a:ext cx="8496944" cy="3384376"/>
          </a:xfrm>
        </p:spPr>
        <p:txBody>
          <a:bodyPr anchor="t">
            <a:normAutofit fontScale="90000"/>
          </a:bodyPr>
          <a:lstStyle/>
          <a:p>
            <a:pPr algn="l"/>
            <a:r>
              <a:rPr lang="en-GB" sz="2700" dirty="0" smtClean="0">
                <a:latin typeface="Arial" pitchFamily="34" charset="0"/>
                <a:cs typeface="Arial" pitchFamily="34" charset="0"/>
              </a:rPr>
              <a:t>The Definitive Map and Statement are the legal record of the public's rights to use Public Footpaths, Public Bridleways, Restricted Byways and Byways Open to All Traffic.</a:t>
            </a:r>
            <a:br>
              <a:rPr lang="en-GB" sz="2700" dirty="0" smtClean="0">
                <a:latin typeface="Arial" pitchFamily="34" charset="0"/>
                <a:cs typeface="Arial" pitchFamily="34" charset="0"/>
              </a:rPr>
            </a:br>
            <a:r>
              <a:rPr lang="en-GB" sz="2700" dirty="0" smtClean="0">
                <a:latin typeface="Arial" pitchFamily="34" charset="0"/>
                <a:cs typeface="Arial" pitchFamily="34" charset="0"/>
              </a:rPr>
              <a:t/>
            </a:r>
            <a:br>
              <a:rPr lang="en-GB" sz="2700" dirty="0" smtClean="0">
                <a:latin typeface="Arial" pitchFamily="34" charset="0"/>
                <a:cs typeface="Arial" pitchFamily="34" charset="0"/>
              </a:rPr>
            </a:br>
            <a:r>
              <a:rPr lang="en-GB" sz="2700" dirty="0" smtClean="0">
                <a:latin typeface="Arial" pitchFamily="34" charset="0"/>
                <a:cs typeface="Arial" pitchFamily="34" charset="0"/>
              </a:rPr>
              <a:t>The Definitive Map must be constantly reviewed and updated.</a:t>
            </a:r>
            <a:br>
              <a:rPr lang="en-GB" sz="2700" dirty="0" smtClean="0">
                <a:latin typeface="Arial" pitchFamily="34" charset="0"/>
                <a:cs typeface="Arial" pitchFamily="34" charset="0"/>
              </a:rPr>
            </a:br>
            <a:r>
              <a:rPr lang="en-GB" sz="2700" dirty="0" smtClean="0">
                <a:latin typeface="Arial" pitchFamily="34" charset="0"/>
                <a:cs typeface="Arial" pitchFamily="34" charset="0"/>
              </a:rPr>
              <a:t/>
            </a:r>
            <a:br>
              <a:rPr lang="en-GB" sz="2700" dirty="0" smtClean="0">
                <a:latin typeface="Arial" pitchFamily="34" charset="0"/>
                <a:cs typeface="Arial" pitchFamily="34" charset="0"/>
              </a:rPr>
            </a:br>
            <a:r>
              <a:rPr lang="en-GB" sz="2700" dirty="0" smtClean="0">
                <a:latin typeface="Arial" pitchFamily="34" charset="0"/>
                <a:cs typeface="Arial" pitchFamily="34" charset="0"/>
              </a:rPr>
              <a:t>(Wildlife and Countryside Act 1981 s.53; modified by Countryside and Rights of Way Act 2000 s.53) </a:t>
            </a:r>
            <a:r>
              <a:rPr lang="en-GB" sz="2400" dirty="0" smtClean="0"/>
              <a:t/>
            </a:r>
            <a:br>
              <a:rPr lang="en-GB" sz="2400" dirty="0" smtClean="0"/>
            </a:br>
            <a:r>
              <a:rPr lang="en-GB" sz="2400" dirty="0" smtClean="0"/>
              <a:t/>
            </a:r>
            <a:br>
              <a:rPr lang="en-GB" sz="2400" dirty="0" smtClean="0"/>
            </a:br>
            <a:r>
              <a:rPr lang="en-GB" sz="2400" dirty="0" smtClean="0"/>
              <a:t/>
            </a:r>
            <a:br>
              <a:rPr lang="en-GB" sz="2400" dirty="0" smtClean="0"/>
            </a:br>
            <a:r>
              <a:rPr lang="en-GB" sz="2100" dirty="0" smtClean="0">
                <a:latin typeface="Arial" pitchFamily="34" charset="0"/>
                <a:cs typeface="Arial" pitchFamily="34" charset="0"/>
              </a:rPr>
              <a:t/>
            </a:r>
            <a:br>
              <a:rPr lang="en-GB" sz="2100" dirty="0" smtClean="0">
                <a:latin typeface="Arial" pitchFamily="34" charset="0"/>
                <a:cs typeface="Arial" pitchFamily="34" charset="0"/>
              </a:rPr>
            </a:br>
            <a:r>
              <a:rPr lang="en-GB" sz="1800" dirty="0" smtClean="0"/>
              <a:t/>
            </a:r>
            <a:br>
              <a:rPr lang="en-GB" sz="1800" dirty="0" smtClean="0"/>
            </a:br>
            <a:endParaRPr lang="en-GB" sz="2400" b="1" dirty="0">
              <a:solidFill>
                <a:schemeClr val="tx2"/>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0BCDF099-9CA9-4954-81D2-6E14B1EB3612}" type="slidenum">
              <a:rPr lang="en-GB" smtClean="0"/>
              <a:pPr/>
              <a:t>33</a:t>
            </a:fld>
            <a:endParaRPr lang="en-GB"/>
          </a:p>
        </p:txBody>
      </p:sp>
      <p:sp>
        <p:nvSpPr>
          <p:cNvPr id="1025" name="Rectangle 1"/>
          <p:cNvSpPr>
            <a:spLocks noChangeArrowheads="1"/>
          </p:cNvSpPr>
          <p:nvPr/>
        </p:nvSpPr>
        <p:spPr bwMode="auto">
          <a:xfrm>
            <a:off x="323528" y="226638"/>
            <a:ext cx="849694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ea typeface="Times New Roman" pitchFamily="18" charset="0"/>
              </a:rPr>
              <a:t>Definitive Map and Statement</a:t>
            </a:r>
            <a:endParaRPr kumimoji="0" lang="en-GB" sz="3200" b="0" i="0" u="none" strike="noStrike" cap="none" normalizeH="0" baseline="0" dirty="0" smtClean="0">
              <a:ln>
                <a:noFill/>
              </a:ln>
              <a:solidFill>
                <a:schemeClr val="tx1"/>
              </a:solidFill>
              <a:effectLst/>
              <a:latin typeface="Arial" pitchFamily="34" charset="0"/>
            </a:endParaRPr>
          </a:p>
        </p:txBody>
      </p:sp>
      <p:sp>
        <p:nvSpPr>
          <p:cNvPr id="9" name="TextBox 8"/>
          <p:cNvSpPr txBox="1"/>
          <p:nvPr/>
        </p:nvSpPr>
        <p:spPr>
          <a:xfrm>
            <a:off x="539552" y="4365104"/>
            <a:ext cx="184731" cy="369332"/>
          </a:xfrm>
          <a:prstGeom prst="rect">
            <a:avLst/>
          </a:prstGeom>
          <a:noFill/>
        </p:spPr>
        <p:txBody>
          <a:bodyPr wrap="none" rtlCol="0">
            <a:spAutoFit/>
          </a:bodyPr>
          <a:lstStyle/>
          <a:p>
            <a:endParaRPr lang="en-GB"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Powerpoint2.jpg"/>
          <p:cNvPicPr>
            <a:picLocks noChangeAspect="1"/>
          </p:cNvPicPr>
          <p:nvPr/>
        </p:nvPicPr>
        <p:blipFill>
          <a:blip r:embed="rId2" cstate="screen"/>
          <a:stretch>
            <a:fillRect/>
          </a:stretch>
        </p:blipFill>
        <p:spPr>
          <a:xfrm>
            <a:off x="0" y="-243408"/>
            <a:ext cx="9144000" cy="6737299"/>
          </a:xfrm>
          <a:prstGeom prst="rect">
            <a:avLst/>
          </a:prstGeom>
        </p:spPr>
      </p:pic>
      <p:sp>
        <p:nvSpPr>
          <p:cNvPr id="2" name="Title 1"/>
          <p:cNvSpPr>
            <a:spLocks noGrp="1"/>
          </p:cNvSpPr>
          <p:nvPr>
            <p:ph type="title"/>
          </p:nvPr>
        </p:nvSpPr>
        <p:spPr>
          <a:xfrm>
            <a:off x="323528" y="764704"/>
            <a:ext cx="8496944" cy="5184576"/>
          </a:xfrm>
        </p:spPr>
        <p:txBody>
          <a:bodyPr anchor="t">
            <a:normAutofit fontScale="90000"/>
          </a:bodyPr>
          <a:lstStyle/>
          <a:p>
            <a:pPr algn="l"/>
            <a:r>
              <a:rPr lang="en-GB" sz="2600" dirty="0" smtClean="0">
                <a:latin typeface="Arial" pitchFamily="34" charset="0"/>
                <a:cs typeface="Arial" pitchFamily="34" charset="0"/>
              </a:rPr>
              <a:t>The Countryside and Rights of Way Act 2000 encouraged local authorities to undertake a detailed study and programme to record the many routes for which public right of way had become established, but which are not on the Definitive Map.</a:t>
            </a:r>
            <a:br>
              <a:rPr lang="en-GB" sz="2600" dirty="0" smtClean="0">
                <a:latin typeface="Arial" pitchFamily="34" charset="0"/>
                <a:cs typeface="Arial" pitchFamily="34" charset="0"/>
              </a:rPr>
            </a:br>
            <a:r>
              <a:rPr lang="en-GB" sz="2600" dirty="0" smtClean="0">
                <a:latin typeface="Arial" pitchFamily="34" charset="0"/>
                <a:cs typeface="Arial" pitchFamily="34" charset="0"/>
              </a:rPr>
              <a:t/>
            </a:r>
            <a:br>
              <a:rPr lang="en-GB" sz="2600" dirty="0" smtClean="0">
                <a:latin typeface="Arial" pitchFamily="34" charset="0"/>
                <a:cs typeface="Arial" pitchFamily="34" charset="0"/>
              </a:rPr>
            </a:br>
            <a:r>
              <a:rPr lang="en-GB" sz="2600" dirty="0" smtClean="0">
                <a:latin typeface="Arial" pitchFamily="34" charset="0"/>
                <a:cs typeface="Arial" pitchFamily="34" charset="0"/>
              </a:rPr>
              <a:t>For all footpaths and bridleways in existence prior to 1949 but not on the definitive map, a lengthy process of investigation, negotiation with landowner, and addition to the map, must be completed for each route by the ‘cut-off’ date of </a:t>
            </a:r>
            <a:r>
              <a:rPr lang="en-GB" sz="2600" b="1" dirty="0" smtClean="0">
                <a:latin typeface="Arial" pitchFamily="34" charset="0"/>
                <a:cs typeface="Arial" pitchFamily="34" charset="0"/>
              </a:rPr>
              <a:t>1 January 2026.</a:t>
            </a:r>
            <a:r>
              <a:rPr lang="en-GB" sz="2600" dirty="0" smtClean="0">
                <a:latin typeface="Arial" pitchFamily="34" charset="0"/>
                <a:cs typeface="Arial" pitchFamily="34" charset="0"/>
              </a:rPr>
              <a:t/>
            </a:r>
            <a:br>
              <a:rPr lang="en-GB" sz="2600" dirty="0" smtClean="0">
                <a:latin typeface="Arial" pitchFamily="34" charset="0"/>
                <a:cs typeface="Arial" pitchFamily="34" charset="0"/>
              </a:rPr>
            </a:br>
            <a:r>
              <a:rPr lang="en-GB" sz="2600" dirty="0" smtClean="0">
                <a:latin typeface="Arial" pitchFamily="34" charset="0"/>
                <a:cs typeface="Arial" pitchFamily="34" charset="0"/>
              </a:rPr>
              <a:t/>
            </a:r>
            <a:br>
              <a:rPr lang="en-GB" sz="2600" dirty="0" smtClean="0">
                <a:latin typeface="Arial" pitchFamily="34" charset="0"/>
                <a:cs typeface="Arial" pitchFamily="34" charset="0"/>
              </a:rPr>
            </a:br>
            <a:r>
              <a:rPr lang="en-GB" sz="2600" dirty="0" smtClean="0">
                <a:latin typeface="Arial" pitchFamily="34" charset="0"/>
                <a:cs typeface="Arial" pitchFamily="34" charset="0"/>
              </a:rPr>
              <a:t>Any routes that have not been added by that date will be extinguished and have all public rights removed. </a:t>
            </a:r>
            <a:r>
              <a:rPr lang="en-GB" sz="2000" b="1" dirty="0" smtClean="0"/>
              <a:t/>
            </a:r>
            <a:br>
              <a:rPr lang="en-GB" sz="2000" b="1" dirty="0" smtClean="0"/>
            </a:br>
            <a:r>
              <a:rPr lang="en-GB" sz="2000" b="1" dirty="0" smtClean="0"/>
              <a:t/>
            </a:r>
            <a:br>
              <a:rPr lang="en-GB" sz="2000" b="1" dirty="0" smtClean="0"/>
            </a:br>
            <a:r>
              <a:rPr lang="en-GB" sz="2400" dirty="0" smtClean="0"/>
              <a:t/>
            </a:r>
            <a:br>
              <a:rPr lang="en-GB" sz="2400" dirty="0" smtClean="0"/>
            </a:br>
            <a:r>
              <a:rPr lang="en-GB" sz="2400" dirty="0" smtClean="0"/>
              <a:t/>
            </a:r>
            <a:br>
              <a:rPr lang="en-GB" sz="2400" dirty="0" smtClean="0"/>
            </a:br>
            <a:r>
              <a:rPr lang="en-GB" sz="2400" dirty="0" smtClean="0"/>
              <a:t/>
            </a:r>
            <a:br>
              <a:rPr lang="en-GB" sz="2400" dirty="0" smtClean="0"/>
            </a:br>
            <a:r>
              <a:rPr lang="en-GB" sz="2100" dirty="0" smtClean="0">
                <a:latin typeface="Arial" pitchFamily="34" charset="0"/>
                <a:cs typeface="Arial" pitchFamily="34" charset="0"/>
              </a:rPr>
              <a:t/>
            </a:r>
            <a:br>
              <a:rPr lang="en-GB" sz="2100" dirty="0" smtClean="0">
                <a:latin typeface="Arial" pitchFamily="34" charset="0"/>
                <a:cs typeface="Arial" pitchFamily="34" charset="0"/>
              </a:rPr>
            </a:br>
            <a:r>
              <a:rPr lang="en-GB" sz="1800" dirty="0" smtClean="0"/>
              <a:t/>
            </a:r>
            <a:br>
              <a:rPr lang="en-GB" sz="1800" dirty="0" smtClean="0"/>
            </a:br>
            <a:endParaRPr lang="en-GB" sz="2400" b="1" dirty="0">
              <a:solidFill>
                <a:schemeClr val="tx2"/>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0BCDF099-9CA9-4954-81D2-6E14B1EB3612}" type="slidenum">
              <a:rPr lang="en-GB" smtClean="0"/>
              <a:pPr/>
              <a:t>34</a:t>
            </a:fld>
            <a:endParaRPr lang="en-GB"/>
          </a:p>
        </p:txBody>
      </p:sp>
      <p:sp>
        <p:nvSpPr>
          <p:cNvPr id="1025" name="Rectangle 1"/>
          <p:cNvSpPr>
            <a:spLocks noChangeArrowheads="1"/>
          </p:cNvSpPr>
          <p:nvPr/>
        </p:nvSpPr>
        <p:spPr bwMode="auto">
          <a:xfrm>
            <a:off x="323528" y="226638"/>
            <a:ext cx="849694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ea typeface="Times New Roman" pitchFamily="18" charset="0"/>
              </a:rPr>
              <a:t>The Cut-off</a:t>
            </a:r>
            <a:r>
              <a:rPr kumimoji="0" lang="en-GB" sz="3200" b="1" i="0" u="none" strike="noStrike" cap="none" normalizeH="0" dirty="0" smtClean="0">
                <a:ln>
                  <a:noFill/>
                </a:ln>
                <a:solidFill>
                  <a:schemeClr val="tx1"/>
                </a:solidFill>
                <a:effectLst/>
                <a:latin typeface="Arial" pitchFamily="34" charset="0"/>
                <a:ea typeface="Times New Roman" pitchFamily="18" charset="0"/>
              </a:rPr>
              <a:t> Date:</a:t>
            </a:r>
            <a:endParaRPr kumimoji="0" lang="en-GB" sz="32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Powerpoint2.jpg"/>
          <p:cNvPicPr>
            <a:picLocks noChangeAspect="1"/>
          </p:cNvPicPr>
          <p:nvPr/>
        </p:nvPicPr>
        <p:blipFill>
          <a:blip r:embed="rId2" cstate="screen"/>
          <a:stretch>
            <a:fillRect/>
          </a:stretch>
        </p:blipFill>
        <p:spPr>
          <a:xfrm>
            <a:off x="0" y="-243408"/>
            <a:ext cx="9144000" cy="6737299"/>
          </a:xfrm>
          <a:prstGeom prst="rect">
            <a:avLst/>
          </a:prstGeom>
        </p:spPr>
      </p:pic>
      <p:sp>
        <p:nvSpPr>
          <p:cNvPr id="6" name="Slide Number Placeholder 5"/>
          <p:cNvSpPr>
            <a:spLocks noGrp="1"/>
          </p:cNvSpPr>
          <p:nvPr>
            <p:ph type="sldNum" sz="quarter" idx="12"/>
          </p:nvPr>
        </p:nvSpPr>
        <p:spPr/>
        <p:txBody>
          <a:bodyPr/>
          <a:lstStyle/>
          <a:p>
            <a:fld id="{0BCDF099-9CA9-4954-81D2-6E14B1EB3612}" type="slidenum">
              <a:rPr lang="en-GB" smtClean="0"/>
              <a:pPr/>
              <a:t>35</a:t>
            </a:fld>
            <a:endParaRPr lang="en-GB"/>
          </a:p>
        </p:txBody>
      </p:sp>
      <p:sp>
        <p:nvSpPr>
          <p:cNvPr id="1025" name="Rectangle 1"/>
          <p:cNvSpPr>
            <a:spLocks noChangeArrowheads="1"/>
          </p:cNvSpPr>
          <p:nvPr/>
        </p:nvSpPr>
        <p:spPr bwMode="auto">
          <a:xfrm>
            <a:off x="251520" y="5373216"/>
            <a:ext cx="8640960" cy="3539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en-GB" sz="1700" b="1" dirty="0" smtClean="0">
                <a:latin typeface="Arial" pitchFamily="34" charset="0"/>
                <a:ea typeface="Times New Roman" pitchFamily="18" charset="0"/>
              </a:rPr>
              <a:t>Example of ‘ways’ that have not been recorded around Cobalt Park (dashed red)</a:t>
            </a:r>
            <a:r>
              <a:rPr kumimoji="0" lang="en-GB" sz="1700" b="1" i="0" u="none" strike="noStrike" cap="none" normalizeH="0" dirty="0" smtClean="0">
                <a:ln>
                  <a:noFill/>
                </a:ln>
                <a:solidFill>
                  <a:schemeClr val="tx1"/>
                </a:solidFill>
                <a:effectLst/>
                <a:latin typeface="Arial" pitchFamily="34" charset="0"/>
                <a:ea typeface="Times New Roman" pitchFamily="18" charset="0"/>
              </a:rPr>
              <a:t>  </a:t>
            </a:r>
            <a:endParaRPr kumimoji="0" lang="en-GB" sz="1700" b="0" i="0" u="none" strike="noStrike" cap="none" normalizeH="0" baseline="0" dirty="0" smtClean="0">
              <a:ln>
                <a:noFill/>
              </a:ln>
              <a:solidFill>
                <a:schemeClr val="tx1"/>
              </a:solidFill>
              <a:effectLst/>
              <a:latin typeface="Arial" pitchFamily="34" charset="0"/>
            </a:endParaRPr>
          </a:p>
        </p:txBody>
      </p:sp>
      <p:pic>
        <p:nvPicPr>
          <p:cNvPr id="1026" name="Picture 2"/>
          <p:cNvPicPr>
            <a:picLocks noChangeAspect="1" noChangeArrowheads="1"/>
          </p:cNvPicPr>
          <p:nvPr/>
        </p:nvPicPr>
        <p:blipFill>
          <a:blip r:embed="rId3" cstate="screen"/>
          <a:srcRect/>
          <a:stretch>
            <a:fillRect/>
          </a:stretch>
        </p:blipFill>
        <p:spPr bwMode="auto">
          <a:xfrm>
            <a:off x="323528" y="332656"/>
            <a:ext cx="8568952" cy="496855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Powerpoint2.jpg"/>
          <p:cNvPicPr>
            <a:picLocks noChangeAspect="1"/>
          </p:cNvPicPr>
          <p:nvPr/>
        </p:nvPicPr>
        <p:blipFill>
          <a:blip r:embed="rId2" cstate="screen"/>
          <a:stretch>
            <a:fillRect/>
          </a:stretch>
        </p:blipFill>
        <p:spPr>
          <a:xfrm>
            <a:off x="0" y="-243408"/>
            <a:ext cx="9144000" cy="6737299"/>
          </a:xfrm>
          <a:prstGeom prst="rect">
            <a:avLst/>
          </a:prstGeom>
        </p:spPr>
      </p:pic>
      <p:sp>
        <p:nvSpPr>
          <p:cNvPr id="2" name="Title 1"/>
          <p:cNvSpPr>
            <a:spLocks noGrp="1"/>
          </p:cNvSpPr>
          <p:nvPr>
            <p:ph type="title"/>
          </p:nvPr>
        </p:nvSpPr>
        <p:spPr>
          <a:xfrm>
            <a:off x="323528" y="764704"/>
            <a:ext cx="8496944" cy="2448272"/>
          </a:xfrm>
        </p:spPr>
        <p:txBody>
          <a:bodyPr anchor="t">
            <a:normAutofit fontScale="90000"/>
          </a:bodyPr>
          <a:lstStyle/>
          <a:p>
            <a:pPr algn="l"/>
            <a:r>
              <a:rPr lang="en-GB" sz="2600" dirty="0" smtClean="0">
                <a:latin typeface="Arial" pitchFamily="34" charset="0"/>
                <a:cs typeface="Arial" pitchFamily="34" charset="0"/>
              </a:rPr>
              <a:t>In North Tyneside we have 4 separate maps stemming from the old Urban District Councils, Northumberland and Tyne and Wear.  </a:t>
            </a:r>
            <a:br>
              <a:rPr lang="en-GB" sz="2600" dirty="0" smtClean="0">
                <a:latin typeface="Arial" pitchFamily="34" charset="0"/>
                <a:cs typeface="Arial" pitchFamily="34" charset="0"/>
              </a:rPr>
            </a:br>
            <a:r>
              <a:rPr lang="en-GB" sz="2600" dirty="0" smtClean="0">
                <a:latin typeface="Arial" pitchFamily="34" charset="0"/>
                <a:cs typeface="Arial" pitchFamily="34" charset="0"/>
              </a:rPr>
              <a:t/>
            </a:r>
            <a:br>
              <a:rPr lang="en-GB" sz="2600" dirty="0" smtClean="0">
                <a:latin typeface="Arial" pitchFamily="34" charset="0"/>
                <a:cs typeface="Arial" pitchFamily="34" charset="0"/>
              </a:rPr>
            </a:br>
            <a:r>
              <a:rPr lang="en-GB" sz="2600" dirty="0" smtClean="0">
                <a:latin typeface="Arial" pitchFamily="34" charset="0"/>
                <a:cs typeface="Arial" pitchFamily="34" charset="0"/>
              </a:rPr>
              <a:t>The maps have never been consolidated and there are numerous routes in regular use which have not yet been added to the Definitive Map.</a:t>
            </a:r>
            <a:r>
              <a:rPr lang="en-GB" sz="2400" dirty="0" smtClean="0">
                <a:latin typeface="Arial" pitchFamily="34" charset="0"/>
                <a:cs typeface="Arial" pitchFamily="34" charset="0"/>
              </a:rPr>
              <a:t/>
            </a:r>
            <a:br>
              <a:rPr lang="en-GB" sz="2400" dirty="0" smtClean="0">
                <a:latin typeface="Arial" pitchFamily="34" charset="0"/>
                <a:cs typeface="Arial" pitchFamily="34" charset="0"/>
              </a:rPr>
            </a:br>
            <a:r>
              <a:rPr lang="en-GB" sz="2400" dirty="0" smtClean="0"/>
              <a:t/>
            </a:r>
            <a:br>
              <a:rPr lang="en-GB" sz="2400" dirty="0" smtClean="0"/>
            </a:br>
            <a:r>
              <a:rPr lang="en-GB" sz="2400" dirty="0" smtClean="0"/>
              <a:t/>
            </a:r>
            <a:br>
              <a:rPr lang="en-GB" sz="2400" dirty="0" smtClean="0"/>
            </a:br>
            <a:r>
              <a:rPr lang="en-GB" sz="2400" dirty="0" smtClean="0"/>
              <a:t/>
            </a:r>
            <a:br>
              <a:rPr lang="en-GB" sz="2400" dirty="0" smtClean="0"/>
            </a:br>
            <a:r>
              <a:rPr lang="en-GB" sz="2100" dirty="0" smtClean="0">
                <a:latin typeface="Arial" pitchFamily="34" charset="0"/>
                <a:cs typeface="Arial" pitchFamily="34" charset="0"/>
              </a:rPr>
              <a:t/>
            </a:r>
            <a:br>
              <a:rPr lang="en-GB" sz="2100" dirty="0" smtClean="0">
                <a:latin typeface="Arial" pitchFamily="34" charset="0"/>
                <a:cs typeface="Arial" pitchFamily="34" charset="0"/>
              </a:rPr>
            </a:br>
            <a:r>
              <a:rPr lang="en-GB" sz="1800" dirty="0" smtClean="0"/>
              <a:t/>
            </a:r>
            <a:br>
              <a:rPr lang="en-GB" sz="1800" dirty="0" smtClean="0"/>
            </a:br>
            <a:endParaRPr lang="en-GB" sz="2400" b="1" dirty="0">
              <a:solidFill>
                <a:schemeClr val="tx2"/>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0BCDF099-9CA9-4954-81D2-6E14B1EB3612}" type="slidenum">
              <a:rPr lang="en-GB" smtClean="0"/>
              <a:pPr/>
              <a:t>36</a:t>
            </a:fld>
            <a:endParaRPr lang="en-GB"/>
          </a:p>
        </p:txBody>
      </p:sp>
      <p:sp>
        <p:nvSpPr>
          <p:cNvPr id="1025" name="Rectangle 1"/>
          <p:cNvSpPr>
            <a:spLocks noChangeArrowheads="1"/>
          </p:cNvSpPr>
          <p:nvPr/>
        </p:nvSpPr>
        <p:spPr bwMode="auto">
          <a:xfrm>
            <a:off x="323528" y="288193"/>
            <a:ext cx="849694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pitchFamily="34" charset="0"/>
                <a:ea typeface="Times New Roman" pitchFamily="18" charset="0"/>
              </a:rPr>
              <a:t>Consolidation of Definitive Map</a:t>
            </a:r>
            <a:r>
              <a:rPr kumimoji="0" lang="en-GB" sz="2400" b="1" i="0" u="none" strike="noStrike" cap="none" normalizeH="0" dirty="0" smtClean="0">
                <a:ln>
                  <a:noFill/>
                </a:ln>
                <a:solidFill>
                  <a:schemeClr val="tx1"/>
                </a:solidFill>
                <a:effectLst/>
                <a:latin typeface="Arial" pitchFamily="34" charset="0"/>
                <a:ea typeface="Times New Roman" pitchFamily="18" charset="0"/>
              </a:rPr>
              <a:t> and List of Streets</a:t>
            </a:r>
            <a:endParaRPr kumimoji="0" lang="en-GB" sz="2400" b="0" i="0" u="none" strike="noStrike" cap="none" normalizeH="0" baseline="0" dirty="0" smtClean="0">
              <a:ln>
                <a:noFill/>
              </a:ln>
              <a:solidFill>
                <a:schemeClr val="tx1"/>
              </a:solidFill>
              <a:effectLst/>
              <a:latin typeface="Arial" pitchFamily="34" charset="0"/>
            </a:endParaRPr>
          </a:p>
        </p:txBody>
      </p:sp>
      <p:sp>
        <p:nvSpPr>
          <p:cNvPr id="10" name="Rectangle 2"/>
          <p:cNvSpPr>
            <a:spLocks noChangeArrowheads="1"/>
          </p:cNvSpPr>
          <p:nvPr/>
        </p:nvSpPr>
        <p:spPr bwMode="auto">
          <a:xfrm>
            <a:off x="323528" y="3403158"/>
            <a:ext cx="8424936"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300" b="1" i="0" u="none" strike="noStrike" cap="none" normalizeH="0" baseline="0" dirty="0" smtClean="0">
                <a:ln>
                  <a:noFill/>
                </a:ln>
                <a:solidFill>
                  <a:srgbClr val="000000"/>
                </a:solidFill>
                <a:effectLst/>
                <a:latin typeface="Arial" pitchFamily="34" charset="0"/>
                <a:cs typeface="Arial" pitchFamily="34" charset="0"/>
              </a:rPr>
              <a:t>List of Streets: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300" b="0" i="0" u="none" strike="noStrike" cap="none" normalizeH="0" baseline="0" dirty="0" smtClean="0">
                <a:ln>
                  <a:noFill/>
                </a:ln>
                <a:solidFill>
                  <a:srgbClr val="000000"/>
                </a:solidFill>
                <a:effectLst/>
                <a:latin typeface="Arial" pitchFamily="34" charset="0"/>
                <a:cs typeface="Arial" pitchFamily="34" charset="0"/>
              </a:rPr>
              <a:t>The data collation and subsequent publication of the consolidated map should be formally recorded on the ‘List of Streets’. (</a:t>
            </a:r>
            <a:r>
              <a:rPr kumimoji="0" lang="en-GB" sz="2300" b="0" i="0" u="none" strike="noStrike" cap="none" normalizeH="0" baseline="0" dirty="0" smtClean="0">
                <a:ln>
                  <a:noFill/>
                </a:ln>
                <a:solidFill>
                  <a:srgbClr val="000000"/>
                </a:solidFill>
                <a:effectLst/>
                <a:latin typeface="Arial" pitchFamily="34" charset="0"/>
                <a:ea typeface="Times New Roman" pitchFamily="18" charset="0"/>
              </a:rPr>
              <a:t>Section 36 of the Highways Act places a duty on the Authority to record all highways Maintainable at Public Expense, </a:t>
            </a:r>
            <a:r>
              <a:rPr kumimoji="0" lang="en-GB" sz="2300" b="1" i="0" u="none" strike="noStrike" cap="none" normalizeH="0" baseline="0" dirty="0" smtClean="0">
                <a:ln>
                  <a:noFill/>
                </a:ln>
                <a:solidFill>
                  <a:srgbClr val="000000"/>
                </a:solidFill>
                <a:effectLst/>
                <a:latin typeface="Arial" pitchFamily="34" charset="0"/>
                <a:ea typeface="Times New Roman" pitchFamily="18" charset="0"/>
              </a:rPr>
              <a:t>including all public rights of way</a:t>
            </a:r>
            <a:r>
              <a:rPr kumimoji="0" lang="en-GB" sz="2300" b="0" i="0" u="none" strike="noStrike" cap="none" normalizeH="0" baseline="0" dirty="0" smtClean="0">
                <a:ln>
                  <a:noFill/>
                </a:ln>
                <a:solidFill>
                  <a:srgbClr val="000000"/>
                </a:solidFill>
                <a:effectLst/>
                <a:latin typeface="Arial" pitchFamily="34" charset="0"/>
                <a:ea typeface="Times New Roman" pitchFamily="18" charset="0"/>
              </a:rPr>
              <a:t>.)</a:t>
            </a:r>
            <a:endParaRPr kumimoji="0" lang="en-GB" sz="23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Powerpoint2.jpg"/>
          <p:cNvPicPr>
            <a:picLocks noChangeAspect="1"/>
          </p:cNvPicPr>
          <p:nvPr/>
        </p:nvPicPr>
        <p:blipFill>
          <a:blip r:embed="rId2" cstate="screen"/>
          <a:stretch>
            <a:fillRect/>
          </a:stretch>
        </p:blipFill>
        <p:spPr>
          <a:xfrm>
            <a:off x="0" y="-243408"/>
            <a:ext cx="9144000" cy="6737299"/>
          </a:xfrm>
          <a:prstGeom prst="rect">
            <a:avLst/>
          </a:prstGeom>
        </p:spPr>
      </p:pic>
      <p:sp>
        <p:nvSpPr>
          <p:cNvPr id="2" name="Title 1"/>
          <p:cNvSpPr>
            <a:spLocks noGrp="1"/>
          </p:cNvSpPr>
          <p:nvPr>
            <p:ph type="title"/>
          </p:nvPr>
        </p:nvSpPr>
        <p:spPr>
          <a:xfrm>
            <a:off x="323528" y="836712"/>
            <a:ext cx="8568952" cy="4896544"/>
          </a:xfrm>
        </p:spPr>
        <p:txBody>
          <a:bodyPr anchor="t">
            <a:noAutofit/>
          </a:bodyPr>
          <a:lstStyle/>
          <a:p>
            <a:pPr algn="l"/>
            <a:r>
              <a:rPr lang="en-GB" sz="2400" b="1" dirty="0" smtClean="0">
                <a:latin typeface="Arial" pitchFamily="34" charset="0"/>
                <a:cs typeface="Arial" pitchFamily="34" charset="0"/>
              </a:rPr>
              <a:t>The Rights of Way Improvement Plan </a:t>
            </a:r>
            <a:r>
              <a:rPr lang="en-GB" sz="2400" dirty="0" smtClean="0">
                <a:latin typeface="Arial" pitchFamily="34" charset="0"/>
                <a:cs typeface="Arial" pitchFamily="34" charset="0"/>
              </a:rPr>
              <a:t>(RoWIP) forms an integral part of the Tyne and Wear Local Transport Plan.</a:t>
            </a:r>
            <a:br>
              <a:rPr lang="en-GB" sz="2400" dirty="0" smtClean="0">
                <a:latin typeface="Arial" pitchFamily="34" charset="0"/>
                <a:cs typeface="Arial" pitchFamily="34" charset="0"/>
              </a:rPr>
            </a:br>
            <a:r>
              <a:rPr lang="en-GB" sz="2400" dirty="0" smtClean="0">
                <a:latin typeface="Arial" pitchFamily="34" charset="0"/>
                <a:cs typeface="Arial" pitchFamily="34" charset="0"/>
              </a:rPr>
              <a:t/>
            </a:r>
            <a:br>
              <a:rPr lang="en-GB" sz="2400" dirty="0" smtClean="0">
                <a:latin typeface="Arial" pitchFamily="34" charset="0"/>
                <a:cs typeface="Arial" pitchFamily="34" charset="0"/>
              </a:rPr>
            </a:br>
            <a:r>
              <a:rPr lang="en-GB" sz="2400" b="1" dirty="0" smtClean="0">
                <a:latin typeface="Arial" pitchFamily="34" charset="0"/>
                <a:cs typeface="Arial" pitchFamily="34" charset="0"/>
              </a:rPr>
              <a:t>The Local Access Forum (LAF) </a:t>
            </a:r>
            <a:r>
              <a:rPr lang="en-GB" sz="2400" dirty="0" smtClean="0">
                <a:latin typeface="Arial" pitchFamily="34" charset="0"/>
                <a:cs typeface="Arial" pitchFamily="34" charset="0"/>
              </a:rPr>
              <a:t>is a statutory body made up of voluntary members appointed in partnership across Tyne and Wear to guide and assist the local authorities in their duties.</a:t>
            </a:r>
            <a:br>
              <a:rPr lang="en-GB" sz="2400" dirty="0" smtClean="0">
                <a:latin typeface="Arial" pitchFamily="34" charset="0"/>
                <a:cs typeface="Arial" pitchFamily="34" charset="0"/>
              </a:rPr>
            </a:br>
            <a:r>
              <a:rPr lang="en-GB" sz="2400" dirty="0" smtClean="0">
                <a:latin typeface="Arial" pitchFamily="34" charset="0"/>
                <a:cs typeface="Arial" pitchFamily="34" charset="0"/>
              </a:rPr>
              <a:t/>
            </a:r>
            <a:br>
              <a:rPr lang="en-GB" sz="2400" dirty="0" smtClean="0">
                <a:latin typeface="Arial" pitchFamily="34" charset="0"/>
                <a:cs typeface="Arial" pitchFamily="34" charset="0"/>
              </a:rPr>
            </a:br>
            <a:r>
              <a:rPr lang="en-GB" sz="2400" dirty="0" smtClean="0">
                <a:latin typeface="Arial" pitchFamily="34" charset="0"/>
                <a:cs typeface="Arial" pitchFamily="34" charset="0"/>
              </a:rPr>
              <a:t>Officers attend formal quarterly meetings to report to the forum and work directly with forum representatives at local level. Officers also work with stakeholders including Ramblers, British Horse Society and Bridleway Access Group.</a:t>
            </a:r>
            <a:endParaRPr lang="en-GB" sz="2400" b="1" dirty="0">
              <a:solidFill>
                <a:schemeClr val="tx2"/>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0BCDF099-9CA9-4954-81D2-6E14B1EB3612}" type="slidenum">
              <a:rPr lang="en-GB" smtClean="0"/>
              <a:pPr/>
              <a:t>37</a:t>
            </a:fld>
            <a:endParaRPr lang="en-GB"/>
          </a:p>
        </p:txBody>
      </p:sp>
      <p:sp>
        <p:nvSpPr>
          <p:cNvPr id="1025" name="Rectangle 1"/>
          <p:cNvSpPr>
            <a:spLocks noChangeArrowheads="1"/>
          </p:cNvSpPr>
          <p:nvPr/>
        </p:nvSpPr>
        <p:spPr bwMode="auto">
          <a:xfrm>
            <a:off x="251520" y="288193"/>
            <a:ext cx="856895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2400" b="1" dirty="0" smtClean="0">
                <a:latin typeface="Arial" pitchFamily="34" charset="0"/>
                <a:ea typeface="Times New Roman" pitchFamily="18" charset="0"/>
              </a:rPr>
              <a:t>Public Rights of Way Strategy and Statutory Engagement</a:t>
            </a:r>
            <a:r>
              <a:rPr kumimoji="0" lang="en-GB" sz="2400" b="1" i="0" u="none" strike="noStrike" cap="none" normalizeH="0" dirty="0" smtClean="0">
                <a:ln>
                  <a:noFill/>
                </a:ln>
                <a:solidFill>
                  <a:schemeClr val="tx1"/>
                </a:solidFill>
                <a:effectLst/>
                <a:latin typeface="Arial" pitchFamily="34" charset="0"/>
                <a:ea typeface="Times New Roman" pitchFamily="18" charset="0"/>
              </a:rPr>
              <a:t>:</a:t>
            </a:r>
            <a:endParaRPr kumimoji="0" lang="en-GB" sz="24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Powerpoint2.jpg"/>
          <p:cNvPicPr>
            <a:picLocks noChangeAspect="1"/>
          </p:cNvPicPr>
          <p:nvPr/>
        </p:nvPicPr>
        <p:blipFill>
          <a:blip r:embed="rId2" cstate="screen"/>
          <a:stretch>
            <a:fillRect/>
          </a:stretch>
        </p:blipFill>
        <p:spPr>
          <a:xfrm>
            <a:off x="0" y="-243408"/>
            <a:ext cx="9144000" cy="6737299"/>
          </a:xfrm>
          <a:prstGeom prst="rect">
            <a:avLst/>
          </a:prstGeom>
        </p:spPr>
      </p:pic>
      <p:sp>
        <p:nvSpPr>
          <p:cNvPr id="6" name="Slide Number Placeholder 5"/>
          <p:cNvSpPr>
            <a:spLocks noGrp="1"/>
          </p:cNvSpPr>
          <p:nvPr>
            <p:ph type="sldNum" sz="quarter" idx="12"/>
          </p:nvPr>
        </p:nvSpPr>
        <p:spPr/>
        <p:txBody>
          <a:bodyPr/>
          <a:lstStyle/>
          <a:p>
            <a:fld id="{0BCDF099-9CA9-4954-81D2-6E14B1EB3612}" type="slidenum">
              <a:rPr lang="en-GB" smtClean="0"/>
              <a:pPr/>
              <a:t>38</a:t>
            </a:fld>
            <a:endParaRPr lang="en-GB"/>
          </a:p>
        </p:txBody>
      </p:sp>
      <p:sp>
        <p:nvSpPr>
          <p:cNvPr id="9" name="TextBox 8"/>
          <p:cNvSpPr txBox="1"/>
          <p:nvPr/>
        </p:nvSpPr>
        <p:spPr>
          <a:xfrm>
            <a:off x="323529" y="4941168"/>
            <a:ext cx="8424936" cy="707886"/>
          </a:xfrm>
          <a:prstGeom prst="rect">
            <a:avLst/>
          </a:prstGeom>
          <a:noFill/>
        </p:spPr>
        <p:txBody>
          <a:bodyPr wrap="square" rtlCol="0">
            <a:spAutoFit/>
          </a:bodyPr>
          <a:lstStyle/>
          <a:p>
            <a:r>
              <a:rPr lang="en-GB" sz="2000" dirty="0" smtClean="0">
                <a:latin typeface="Arial" pitchFamily="34" charset="0"/>
                <a:cs typeface="Arial" pitchFamily="34" charset="0"/>
              </a:rPr>
              <a:t>Overhanging vegetation (Seaton Burn) – under Highways Act, clearance should be 2.4m over a footpath and 5.2m for a Bridleway.</a:t>
            </a:r>
            <a:endParaRPr lang="en-GB" sz="2000" dirty="0">
              <a:latin typeface="Arial" pitchFamily="34" charset="0"/>
              <a:cs typeface="Arial" pitchFamily="34" charset="0"/>
            </a:endParaRPr>
          </a:p>
        </p:txBody>
      </p:sp>
      <p:pic>
        <p:nvPicPr>
          <p:cNvPr id="11266" name="Picture 2" descr="S:\Environment\Engineering Services\TEAMS\Traffic Safety\Miscellaneous\Traffic\GRAEME CLARK\DEFINITIVE MAP &amp; UNCLASSIFIED AREAS\WEETSLADE WS CODES\11WS BW\P7080052.JPG"/>
          <p:cNvPicPr>
            <a:picLocks noChangeAspect="1" noChangeArrowheads="1"/>
          </p:cNvPicPr>
          <p:nvPr/>
        </p:nvPicPr>
        <p:blipFill>
          <a:blip r:embed="rId3" cstate="screen"/>
          <a:srcRect/>
          <a:stretch>
            <a:fillRect/>
          </a:stretch>
        </p:blipFill>
        <p:spPr bwMode="auto">
          <a:xfrm>
            <a:off x="323528" y="332656"/>
            <a:ext cx="8352928" cy="4536504"/>
          </a:xfrm>
          <a:prstGeom prst="rect">
            <a:avLst/>
          </a:prstGeom>
          <a:noFill/>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Powerpoint2.jpg"/>
          <p:cNvPicPr>
            <a:picLocks noChangeAspect="1"/>
          </p:cNvPicPr>
          <p:nvPr/>
        </p:nvPicPr>
        <p:blipFill>
          <a:blip r:embed="rId2" cstate="screen"/>
          <a:stretch>
            <a:fillRect/>
          </a:stretch>
        </p:blipFill>
        <p:spPr>
          <a:xfrm>
            <a:off x="0" y="-243408"/>
            <a:ext cx="9144000" cy="6737299"/>
          </a:xfrm>
          <a:prstGeom prst="rect">
            <a:avLst/>
          </a:prstGeom>
        </p:spPr>
      </p:pic>
      <p:sp>
        <p:nvSpPr>
          <p:cNvPr id="2" name="Title 1"/>
          <p:cNvSpPr>
            <a:spLocks noGrp="1"/>
          </p:cNvSpPr>
          <p:nvPr>
            <p:ph type="title"/>
          </p:nvPr>
        </p:nvSpPr>
        <p:spPr>
          <a:xfrm>
            <a:off x="323528" y="404664"/>
            <a:ext cx="8568952" cy="1584176"/>
          </a:xfrm>
        </p:spPr>
        <p:txBody>
          <a:bodyPr anchor="t">
            <a:noAutofit/>
          </a:bodyPr>
          <a:lstStyle/>
          <a:p>
            <a:pPr algn="l"/>
            <a:r>
              <a:rPr lang="en-GB" sz="2200" dirty="0" smtClean="0">
                <a:latin typeface="Arial" pitchFamily="34" charset="0"/>
                <a:cs typeface="Arial" pitchFamily="34" charset="0"/>
              </a:rPr>
              <a:t>Maintenance is not only a statutory duty but an essential element to support the continued growth in usage.</a:t>
            </a:r>
            <a:endParaRPr lang="en-GB" sz="2200"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0BCDF099-9CA9-4954-81D2-6E14B1EB3612}" type="slidenum">
              <a:rPr lang="en-GB" smtClean="0"/>
              <a:pPr/>
              <a:t>39</a:t>
            </a:fld>
            <a:endParaRPr lang="en-GB"/>
          </a:p>
        </p:txBody>
      </p:sp>
      <p:sp>
        <p:nvSpPr>
          <p:cNvPr id="9" name="TextBox 8"/>
          <p:cNvSpPr txBox="1"/>
          <p:nvPr/>
        </p:nvSpPr>
        <p:spPr>
          <a:xfrm>
            <a:off x="323528" y="5229200"/>
            <a:ext cx="7632848" cy="461665"/>
          </a:xfrm>
          <a:prstGeom prst="rect">
            <a:avLst/>
          </a:prstGeom>
          <a:noFill/>
        </p:spPr>
        <p:txBody>
          <a:bodyPr wrap="square" rtlCol="0">
            <a:spAutoFit/>
          </a:bodyPr>
          <a:lstStyle/>
          <a:p>
            <a:r>
              <a:rPr lang="en-GB" sz="2400" dirty="0" smtClean="0">
                <a:latin typeface="Arial" pitchFamily="34" charset="0"/>
                <a:cs typeface="Arial" pitchFamily="34" charset="0"/>
              </a:rPr>
              <a:t>Backworth (Flooding and Vegetation) (before)</a:t>
            </a:r>
            <a:endParaRPr lang="en-GB" sz="2400" dirty="0">
              <a:latin typeface="Arial" pitchFamily="34" charset="0"/>
              <a:cs typeface="Arial" pitchFamily="34" charset="0"/>
            </a:endParaRPr>
          </a:p>
        </p:txBody>
      </p:sp>
      <p:pic>
        <p:nvPicPr>
          <p:cNvPr id="8194" name="Picture 2" descr="S:\Environment\Engineering Services\TEAMS\Traffic Safety\Miscellaneous\Traffic\GRAEME CLARK\WORKS\CYCLE &amp; PRoW WORKS\2014 PROGRAM\BACKWORTH FLOODED PATH\IMG_20130806_134529.jpg"/>
          <p:cNvPicPr>
            <a:picLocks noChangeAspect="1" noChangeArrowheads="1"/>
          </p:cNvPicPr>
          <p:nvPr/>
        </p:nvPicPr>
        <p:blipFill>
          <a:blip r:embed="rId3" cstate="screen"/>
          <a:srcRect/>
          <a:stretch>
            <a:fillRect/>
          </a:stretch>
        </p:blipFill>
        <p:spPr bwMode="auto">
          <a:xfrm>
            <a:off x="395536" y="1196752"/>
            <a:ext cx="8136904" cy="3960440"/>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Powerpoint2.jpg"/>
          <p:cNvPicPr>
            <a:picLocks noChangeAspect="1"/>
          </p:cNvPicPr>
          <p:nvPr/>
        </p:nvPicPr>
        <p:blipFill>
          <a:blip r:embed="rId2" cstate="screen"/>
          <a:stretch>
            <a:fillRect/>
          </a:stretch>
        </p:blipFill>
        <p:spPr>
          <a:xfrm>
            <a:off x="0" y="-243408"/>
            <a:ext cx="9144000" cy="6737299"/>
          </a:xfrm>
          <a:prstGeom prst="rect">
            <a:avLst/>
          </a:prstGeom>
        </p:spPr>
      </p:pic>
      <p:sp>
        <p:nvSpPr>
          <p:cNvPr id="2" name="Title 1"/>
          <p:cNvSpPr>
            <a:spLocks noGrp="1"/>
          </p:cNvSpPr>
          <p:nvPr>
            <p:ph type="title"/>
          </p:nvPr>
        </p:nvSpPr>
        <p:spPr>
          <a:xfrm>
            <a:off x="323528" y="1196752"/>
            <a:ext cx="8496944" cy="1080120"/>
          </a:xfrm>
        </p:spPr>
        <p:txBody>
          <a:bodyPr anchor="t">
            <a:normAutofit fontScale="90000"/>
          </a:bodyPr>
          <a:lstStyle/>
          <a:p>
            <a:pPr algn="l"/>
            <a:r>
              <a:rPr lang="en-GB" sz="2700" dirty="0" smtClean="0">
                <a:latin typeface="Arial" pitchFamily="34" charset="0"/>
                <a:cs typeface="Arial" pitchFamily="34" charset="0"/>
              </a:rPr>
              <a:t/>
            </a:r>
            <a:br>
              <a:rPr lang="en-GB" sz="2700" dirty="0" smtClean="0">
                <a:latin typeface="Arial" pitchFamily="34" charset="0"/>
                <a:cs typeface="Arial" pitchFamily="34" charset="0"/>
              </a:rPr>
            </a:br>
            <a:r>
              <a:rPr lang="en-GB" sz="2700" dirty="0" smtClean="0">
                <a:latin typeface="Arial" pitchFamily="34" charset="0"/>
                <a:cs typeface="Arial" pitchFamily="34" charset="0"/>
              </a:rPr>
              <a:t/>
            </a:r>
            <a:br>
              <a:rPr lang="en-GB" sz="2700" dirty="0" smtClean="0">
                <a:latin typeface="Arial" pitchFamily="34" charset="0"/>
                <a:cs typeface="Arial" pitchFamily="34" charset="0"/>
              </a:rPr>
            </a:br>
            <a:r>
              <a:rPr lang="en-GB" sz="1800" dirty="0" smtClean="0">
                <a:latin typeface="Arial" pitchFamily="34" charset="0"/>
                <a:cs typeface="Arial" pitchFamily="34" charset="0"/>
              </a:rPr>
              <a:t/>
            </a:r>
            <a:br>
              <a:rPr lang="en-GB" sz="1800" dirty="0" smtClean="0">
                <a:latin typeface="Arial" pitchFamily="34" charset="0"/>
                <a:cs typeface="Arial" pitchFamily="34" charset="0"/>
              </a:rPr>
            </a:br>
            <a:r>
              <a:rPr lang="en-GB" sz="2000" b="1" dirty="0" smtClean="0">
                <a:latin typeface="Arial" pitchFamily="34" charset="0"/>
                <a:cs typeface="Arial" pitchFamily="34" charset="0"/>
              </a:rPr>
              <a:t/>
            </a:r>
            <a:br>
              <a:rPr lang="en-GB" sz="2000" b="1" dirty="0" smtClean="0">
                <a:latin typeface="Arial" pitchFamily="34" charset="0"/>
                <a:cs typeface="Arial" pitchFamily="34" charset="0"/>
              </a:rPr>
            </a:br>
            <a:r>
              <a:rPr lang="en-GB" sz="2400" b="1" dirty="0" smtClean="0">
                <a:solidFill>
                  <a:schemeClr val="tx2"/>
                </a:solidFill>
                <a:latin typeface="Arial" pitchFamily="34" charset="0"/>
                <a:cs typeface="Arial" pitchFamily="34" charset="0"/>
              </a:rPr>
              <a:t/>
            </a:r>
            <a:br>
              <a:rPr lang="en-GB" sz="2400" b="1" dirty="0" smtClean="0">
                <a:solidFill>
                  <a:schemeClr val="tx2"/>
                </a:solidFill>
                <a:latin typeface="Arial" pitchFamily="34" charset="0"/>
                <a:cs typeface="Arial" pitchFamily="34" charset="0"/>
              </a:rPr>
            </a:br>
            <a:endParaRPr lang="en-GB" sz="2400" b="1" dirty="0">
              <a:solidFill>
                <a:schemeClr val="tx2"/>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0BCDF099-9CA9-4954-81D2-6E14B1EB3612}" type="slidenum">
              <a:rPr lang="en-GB" smtClean="0"/>
              <a:pPr/>
              <a:t>4</a:t>
            </a:fld>
            <a:endParaRPr lang="en-GB"/>
          </a:p>
        </p:txBody>
      </p:sp>
      <p:sp>
        <p:nvSpPr>
          <p:cNvPr id="8" name="TextBox 7"/>
          <p:cNvSpPr txBox="1"/>
          <p:nvPr/>
        </p:nvSpPr>
        <p:spPr>
          <a:xfrm>
            <a:off x="395536" y="404664"/>
            <a:ext cx="8424936" cy="553998"/>
          </a:xfrm>
          <a:prstGeom prst="rect">
            <a:avLst/>
          </a:prstGeom>
          <a:noFill/>
        </p:spPr>
        <p:txBody>
          <a:bodyPr wrap="square" rtlCol="0">
            <a:spAutoFit/>
          </a:bodyPr>
          <a:lstStyle/>
          <a:p>
            <a:r>
              <a:rPr lang="en-GB" sz="3000" b="1" dirty="0" smtClean="0">
                <a:latin typeface="Arial" pitchFamily="34" charset="0"/>
                <a:cs typeface="Arial" pitchFamily="34" charset="0"/>
              </a:rPr>
              <a:t>Cycling (Background)</a:t>
            </a:r>
            <a:endParaRPr lang="en-GB" sz="3000" dirty="0">
              <a:latin typeface="Arial" pitchFamily="34" charset="0"/>
              <a:cs typeface="Arial" pitchFamily="34" charset="0"/>
            </a:endParaRPr>
          </a:p>
        </p:txBody>
      </p:sp>
      <p:sp>
        <p:nvSpPr>
          <p:cNvPr id="11" name="TextBox 10"/>
          <p:cNvSpPr txBox="1"/>
          <p:nvPr/>
        </p:nvSpPr>
        <p:spPr>
          <a:xfrm>
            <a:off x="323528" y="1124744"/>
            <a:ext cx="8136904" cy="4524315"/>
          </a:xfrm>
          <a:prstGeom prst="rect">
            <a:avLst/>
          </a:prstGeom>
          <a:noFill/>
        </p:spPr>
        <p:txBody>
          <a:bodyPr wrap="square" rtlCol="0">
            <a:spAutoFit/>
          </a:bodyPr>
          <a:lstStyle/>
          <a:p>
            <a:r>
              <a:rPr lang="en-GB" sz="2400" dirty="0" smtClean="0">
                <a:latin typeface="Arial" pitchFamily="34" charset="0"/>
                <a:cs typeface="Arial" pitchFamily="34" charset="0"/>
              </a:rPr>
              <a:t>In 2004, an independent audit commissioned by central government was carried out by the English Regions Cycle Development Team (ERCDT).  </a:t>
            </a:r>
          </a:p>
          <a:p>
            <a:endParaRPr lang="en-GB" sz="2400" dirty="0" smtClean="0">
              <a:latin typeface="Arial" pitchFamily="34" charset="0"/>
              <a:cs typeface="Arial" pitchFamily="34" charset="0"/>
            </a:endParaRPr>
          </a:p>
          <a:p>
            <a:r>
              <a:rPr lang="en-GB" sz="2400" dirty="0" smtClean="0">
                <a:latin typeface="Arial" pitchFamily="34" charset="0"/>
                <a:cs typeface="Arial" pitchFamily="34" charset="0"/>
              </a:rPr>
              <a:t>The audit was critical of several aspects of North Tyneside’s provision. The main recommendations were:</a:t>
            </a:r>
          </a:p>
          <a:p>
            <a:pPr marL="266700" indent="-266700">
              <a:buFont typeface="Wingdings" pitchFamily="2" charset="2"/>
              <a:buChar char="§"/>
            </a:pPr>
            <a:r>
              <a:rPr lang="en-GB" sz="2400" dirty="0" smtClean="0">
                <a:latin typeface="Arial" pitchFamily="34" charset="0"/>
                <a:cs typeface="Arial" pitchFamily="34" charset="0"/>
              </a:rPr>
              <a:t>To make cycling integral to scheme design</a:t>
            </a:r>
          </a:p>
          <a:p>
            <a:pPr marL="266700" indent="-266700">
              <a:buFont typeface="Wingdings" pitchFamily="2" charset="2"/>
              <a:buChar char="§"/>
            </a:pPr>
            <a:r>
              <a:rPr lang="en-GB" sz="2400" dirty="0" smtClean="0">
                <a:latin typeface="Arial" pitchFamily="34" charset="0"/>
                <a:cs typeface="Arial" pitchFamily="34" charset="0"/>
              </a:rPr>
              <a:t>To develop links to the international ferry terminal to directly support the National Cycle Network</a:t>
            </a:r>
          </a:p>
          <a:p>
            <a:pPr marL="266700" indent="-266700">
              <a:buFont typeface="Wingdings" pitchFamily="2" charset="2"/>
              <a:buChar char="§"/>
            </a:pPr>
            <a:r>
              <a:rPr lang="en-GB" sz="2400" dirty="0" smtClean="0">
                <a:latin typeface="Arial" pitchFamily="34" charset="0"/>
                <a:cs typeface="Arial" pitchFamily="34" charset="0"/>
              </a:rPr>
              <a:t>To deliver the National Standard Bikeability cycle training</a:t>
            </a:r>
          </a:p>
          <a:p>
            <a:pPr marL="266700" indent="-266700">
              <a:buFont typeface="Wingdings" pitchFamily="2" charset="2"/>
              <a:buChar char="§"/>
            </a:pPr>
            <a:r>
              <a:rPr lang="en-GB" sz="2400" dirty="0" smtClean="0">
                <a:latin typeface="Arial" pitchFamily="34" charset="0"/>
                <a:cs typeface="Arial" pitchFamily="34" charset="0"/>
              </a:rPr>
              <a:t>To develop Safer Routes to Schools</a:t>
            </a:r>
          </a:p>
          <a:p>
            <a:pPr marL="266700" indent="-266700">
              <a:buFont typeface="Wingdings" pitchFamily="2" charset="2"/>
              <a:buChar char="§"/>
            </a:pPr>
            <a:r>
              <a:rPr lang="en-GB" sz="2400" dirty="0" smtClean="0">
                <a:latin typeface="Arial" pitchFamily="34" charset="0"/>
                <a:cs typeface="Arial" pitchFamily="34" charset="0"/>
              </a:rPr>
              <a:t>To develop and improve routes to key employment sites</a:t>
            </a:r>
            <a:endParaRPr lang="en-GB" sz="2400"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Powerpoint2.jpg"/>
          <p:cNvPicPr>
            <a:picLocks noChangeAspect="1"/>
          </p:cNvPicPr>
          <p:nvPr/>
        </p:nvPicPr>
        <p:blipFill>
          <a:blip r:embed="rId2" cstate="screen"/>
          <a:stretch>
            <a:fillRect/>
          </a:stretch>
        </p:blipFill>
        <p:spPr>
          <a:xfrm>
            <a:off x="0" y="-243408"/>
            <a:ext cx="9144000" cy="6737299"/>
          </a:xfrm>
          <a:prstGeom prst="rect">
            <a:avLst/>
          </a:prstGeom>
        </p:spPr>
      </p:pic>
      <p:sp>
        <p:nvSpPr>
          <p:cNvPr id="6" name="Slide Number Placeholder 5"/>
          <p:cNvSpPr>
            <a:spLocks noGrp="1"/>
          </p:cNvSpPr>
          <p:nvPr>
            <p:ph type="sldNum" sz="quarter" idx="12"/>
          </p:nvPr>
        </p:nvSpPr>
        <p:spPr/>
        <p:txBody>
          <a:bodyPr/>
          <a:lstStyle/>
          <a:p>
            <a:fld id="{0BCDF099-9CA9-4954-81D2-6E14B1EB3612}" type="slidenum">
              <a:rPr lang="en-GB" smtClean="0"/>
              <a:pPr/>
              <a:t>40</a:t>
            </a:fld>
            <a:endParaRPr lang="en-GB"/>
          </a:p>
        </p:txBody>
      </p:sp>
      <p:sp>
        <p:nvSpPr>
          <p:cNvPr id="9" name="TextBox 8"/>
          <p:cNvSpPr txBox="1"/>
          <p:nvPr/>
        </p:nvSpPr>
        <p:spPr>
          <a:xfrm>
            <a:off x="323528" y="5229200"/>
            <a:ext cx="6264696" cy="461665"/>
          </a:xfrm>
          <a:prstGeom prst="rect">
            <a:avLst/>
          </a:prstGeom>
          <a:noFill/>
        </p:spPr>
        <p:txBody>
          <a:bodyPr wrap="square" rtlCol="0">
            <a:spAutoFit/>
          </a:bodyPr>
          <a:lstStyle/>
          <a:p>
            <a:r>
              <a:rPr lang="en-GB" sz="2400" dirty="0" smtClean="0">
                <a:latin typeface="Arial" pitchFamily="34" charset="0"/>
                <a:cs typeface="Arial" pitchFamily="34" charset="0"/>
              </a:rPr>
              <a:t>Backworth (after)</a:t>
            </a:r>
            <a:endParaRPr lang="en-GB" sz="2400" dirty="0">
              <a:latin typeface="Arial" pitchFamily="34" charset="0"/>
              <a:cs typeface="Arial" pitchFamily="34" charset="0"/>
            </a:endParaRPr>
          </a:p>
        </p:txBody>
      </p:sp>
      <p:pic>
        <p:nvPicPr>
          <p:cNvPr id="7170" name="Picture 2" descr="S:\Environment\Engineering Services\TEAMS\Traffic Safety\Miscellaneous\Traffic\GRAEME CLARK\PICS TO SORT\IMG_0144.jpg"/>
          <p:cNvPicPr>
            <a:picLocks noChangeAspect="1" noChangeArrowheads="1"/>
          </p:cNvPicPr>
          <p:nvPr/>
        </p:nvPicPr>
        <p:blipFill>
          <a:blip r:embed="rId3" cstate="screen"/>
          <a:srcRect/>
          <a:stretch>
            <a:fillRect/>
          </a:stretch>
        </p:blipFill>
        <p:spPr bwMode="auto">
          <a:xfrm>
            <a:off x="395536" y="332656"/>
            <a:ext cx="8280920" cy="4824535"/>
          </a:xfrm>
          <a:prstGeom prst="rect">
            <a:avLst/>
          </a:prstGeom>
          <a:noFill/>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Powerpoint2.jpg"/>
          <p:cNvPicPr>
            <a:picLocks noChangeAspect="1"/>
          </p:cNvPicPr>
          <p:nvPr/>
        </p:nvPicPr>
        <p:blipFill>
          <a:blip r:embed="rId2" cstate="screen"/>
          <a:stretch>
            <a:fillRect/>
          </a:stretch>
        </p:blipFill>
        <p:spPr>
          <a:xfrm>
            <a:off x="0" y="-243408"/>
            <a:ext cx="9144000" cy="6737299"/>
          </a:xfrm>
          <a:prstGeom prst="rect">
            <a:avLst/>
          </a:prstGeom>
        </p:spPr>
      </p:pic>
      <p:sp>
        <p:nvSpPr>
          <p:cNvPr id="6" name="Slide Number Placeholder 5"/>
          <p:cNvSpPr>
            <a:spLocks noGrp="1"/>
          </p:cNvSpPr>
          <p:nvPr>
            <p:ph type="sldNum" sz="quarter" idx="12"/>
          </p:nvPr>
        </p:nvSpPr>
        <p:spPr/>
        <p:txBody>
          <a:bodyPr/>
          <a:lstStyle/>
          <a:p>
            <a:fld id="{0BCDF099-9CA9-4954-81D2-6E14B1EB3612}" type="slidenum">
              <a:rPr lang="en-GB" smtClean="0"/>
              <a:pPr/>
              <a:t>41</a:t>
            </a:fld>
            <a:endParaRPr lang="en-GB"/>
          </a:p>
        </p:txBody>
      </p:sp>
      <p:sp>
        <p:nvSpPr>
          <p:cNvPr id="9" name="TextBox 8"/>
          <p:cNvSpPr txBox="1"/>
          <p:nvPr/>
        </p:nvSpPr>
        <p:spPr>
          <a:xfrm>
            <a:off x="323528" y="5229200"/>
            <a:ext cx="8610691" cy="400110"/>
          </a:xfrm>
          <a:prstGeom prst="rect">
            <a:avLst/>
          </a:prstGeom>
          <a:noFill/>
        </p:spPr>
        <p:txBody>
          <a:bodyPr wrap="none" rtlCol="0">
            <a:spAutoFit/>
          </a:bodyPr>
          <a:lstStyle/>
          <a:p>
            <a:r>
              <a:rPr lang="en-GB" sz="2000" dirty="0" smtClean="0">
                <a:latin typeface="Arial" pitchFamily="34" charset="0"/>
                <a:cs typeface="Arial" pitchFamily="34" charset="0"/>
              </a:rPr>
              <a:t>West Allotment (Works underway linking Cobalt to Holystone Roundabout)</a:t>
            </a:r>
            <a:endParaRPr lang="en-GB" sz="2000" dirty="0">
              <a:latin typeface="Arial" pitchFamily="34" charset="0"/>
              <a:cs typeface="Arial" pitchFamily="34" charset="0"/>
            </a:endParaRPr>
          </a:p>
        </p:txBody>
      </p:sp>
      <p:pic>
        <p:nvPicPr>
          <p:cNvPr id="6146" name="Picture 2" descr="S:\Environment\Engineering Services\TEAMS\Traffic Safety\Miscellaneous\Traffic\GRAEME CLARK\PICS TO SORT\IMG_0191.jpg"/>
          <p:cNvPicPr>
            <a:picLocks noChangeAspect="1" noChangeArrowheads="1"/>
          </p:cNvPicPr>
          <p:nvPr/>
        </p:nvPicPr>
        <p:blipFill>
          <a:blip r:embed="rId3" cstate="screen"/>
          <a:srcRect/>
          <a:stretch>
            <a:fillRect/>
          </a:stretch>
        </p:blipFill>
        <p:spPr bwMode="auto">
          <a:xfrm>
            <a:off x="539552" y="335111"/>
            <a:ext cx="8280920" cy="4606057"/>
          </a:xfrm>
          <a:prstGeom prst="rect">
            <a:avLst/>
          </a:prstGeom>
          <a:noFill/>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Powerpoint2.jpg"/>
          <p:cNvPicPr>
            <a:picLocks noChangeAspect="1"/>
          </p:cNvPicPr>
          <p:nvPr/>
        </p:nvPicPr>
        <p:blipFill>
          <a:blip r:embed="rId2" cstate="screen"/>
          <a:stretch>
            <a:fillRect/>
          </a:stretch>
        </p:blipFill>
        <p:spPr>
          <a:xfrm>
            <a:off x="0" y="-243408"/>
            <a:ext cx="9144000" cy="6737299"/>
          </a:xfrm>
          <a:prstGeom prst="rect">
            <a:avLst/>
          </a:prstGeom>
        </p:spPr>
      </p:pic>
      <p:sp>
        <p:nvSpPr>
          <p:cNvPr id="2" name="Title 1"/>
          <p:cNvSpPr>
            <a:spLocks noGrp="1"/>
          </p:cNvSpPr>
          <p:nvPr>
            <p:ph type="title"/>
          </p:nvPr>
        </p:nvSpPr>
        <p:spPr>
          <a:xfrm>
            <a:off x="323528" y="5229200"/>
            <a:ext cx="8568952" cy="504056"/>
          </a:xfrm>
        </p:spPr>
        <p:txBody>
          <a:bodyPr anchor="t">
            <a:noAutofit/>
          </a:bodyPr>
          <a:lstStyle/>
          <a:p>
            <a:pPr algn="l"/>
            <a:r>
              <a:rPr lang="en-GB" sz="2400" dirty="0" smtClean="0">
                <a:latin typeface="Arial" pitchFamily="34" charset="0"/>
                <a:cs typeface="Arial" pitchFamily="34" charset="0"/>
              </a:rPr>
              <a:t>Enforcement issues: Whitehouse Farm (</a:t>
            </a:r>
            <a:r>
              <a:rPr lang="en-GB" sz="2400" dirty="0" err="1" smtClean="0">
                <a:latin typeface="Arial" pitchFamily="34" charset="0"/>
                <a:cs typeface="Arial" pitchFamily="34" charset="0"/>
              </a:rPr>
              <a:t>Bellway</a:t>
            </a:r>
            <a:r>
              <a:rPr lang="en-GB" sz="2400" dirty="0" smtClean="0">
                <a:latin typeface="Arial" pitchFamily="34" charset="0"/>
                <a:cs typeface="Arial" pitchFamily="34" charset="0"/>
              </a:rPr>
              <a:t>) (before)</a:t>
            </a:r>
            <a:endParaRPr lang="en-GB" sz="2400"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0BCDF099-9CA9-4954-81D2-6E14B1EB3612}" type="slidenum">
              <a:rPr lang="en-GB" smtClean="0"/>
              <a:pPr/>
              <a:t>42</a:t>
            </a:fld>
            <a:endParaRPr lang="en-GB"/>
          </a:p>
        </p:txBody>
      </p:sp>
      <p:pic>
        <p:nvPicPr>
          <p:cNvPr id="1029" name="Picture 5" descr="S:\Environment\Engineering Services\TEAMS\Traffic Safety\Miscellaneous\Traffic\GRAEME CLARK\PICS TO SORT\IMG_9517.jpg"/>
          <p:cNvPicPr>
            <a:picLocks noChangeAspect="1" noChangeArrowheads="1"/>
          </p:cNvPicPr>
          <p:nvPr/>
        </p:nvPicPr>
        <p:blipFill>
          <a:blip r:embed="rId3" cstate="screen"/>
          <a:srcRect/>
          <a:stretch>
            <a:fillRect/>
          </a:stretch>
        </p:blipFill>
        <p:spPr bwMode="auto">
          <a:xfrm>
            <a:off x="395537" y="332657"/>
            <a:ext cx="8496944" cy="4824536"/>
          </a:xfrm>
          <a:prstGeom prst="rect">
            <a:avLst/>
          </a:prstGeom>
          <a:noFill/>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Powerpoint2.jpg"/>
          <p:cNvPicPr>
            <a:picLocks noChangeAspect="1"/>
          </p:cNvPicPr>
          <p:nvPr/>
        </p:nvPicPr>
        <p:blipFill>
          <a:blip r:embed="rId2" cstate="screen"/>
          <a:stretch>
            <a:fillRect/>
          </a:stretch>
        </p:blipFill>
        <p:spPr>
          <a:xfrm>
            <a:off x="0" y="-243408"/>
            <a:ext cx="9144000" cy="6737299"/>
          </a:xfrm>
          <a:prstGeom prst="rect">
            <a:avLst/>
          </a:prstGeom>
        </p:spPr>
      </p:pic>
      <p:sp>
        <p:nvSpPr>
          <p:cNvPr id="2" name="Title 1"/>
          <p:cNvSpPr>
            <a:spLocks noGrp="1"/>
          </p:cNvSpPr>
          <p:nvPr>
            <p:ph type="title"/>
          </p:nvPr>
        </p:nvSpPr>
        <p:spPr>
          <a:xfrm>
            <a:off x="323528" y="5229200"/>
            <a:ext cx="8568952" cy="504056"/>
          </a:xfrm>
        </p:spPr>
        <p:txBody>
          <a:bodyPr anchor="t">
            <a:noAutofit/>
          </a:bodyPr>
          <a:lstStyle/>
          <a:p>
            <a:pPr algn="l"/>
            <a:r>
              <a:rPr lang="en-GB" sz="2400" dirty="0" smtClean="0">
                <a:latin typeface="Arial" pitchFamily="34" charset="0"/>
                <a:cs typeface="Arial" pitchFamily="34" charset="0"/>
              </a:rPr>
              <a:t>Whitehouse Farm (Repair paid for by </a:t>
            </a:r>
            <a:r>
              <a:rPr lang="en-GB" sz="2400" dirty="0" err="1" smtClean="0">
                <a:latin typeface="Arial" pitchFamily="34" charset="0"/>
                <a:cs typeface="Arial" pitchFamily="34" charset="0"/>
              </a:rPr>
              <a:t>Bellway</a:t>
            </a:r>
            <a:r>
              <a:rPr lang="en-GB" sz="2400" dirty="0" smtClean="0">
                <a:latin typeface="Arial" pitchFamily="34" charset="0"/>
                <a:cs typeface="Arial" pitchFamily="34" charset="0"/>
              </a:rPr>
              <a:t>) (after)</a:t>
            </a:r>
            <a:endParaRPr lang="en-GB" sz="2400"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0BCDF099-9CA9-4954-81D2-6E14B1EB3612}" type="slidenum">
              <a:rPr lang="en-GB" smtClean="0"/>
              <a:pPr/>
              <a:t>43</a:t>
            </a:fld>
            <a:endParaRPr lang="en-GB"/>
          </a:p>
        </p:txBody>
      </p:sp>
      <p:pic>
        <p:nvPicPr>
          <p:cNvPr id="2050" name="Picture 2" descr="S:\Environment\Engineering Services\TEAMS\Traffic Safety\Miscellaneous\Traffic\GRAEME CLARK\MAJOR DEVELOPMENTS\BELLWAY WHITEHOUSE FARM\WHITEHOUSE FARM DAMAGE\IMG_0125.jpg"/>
          <p:cNvPicPr>
            <a:picLocks noChangeAspect="1" noChangeArrowheads="1"/>
          </p:cNvPicPr>
          <p:nvPr/>
        </p:nvPicPr>
        <p:blipFill>
          <a:blip r:embed="rId3" cstate="screen"/>
          <a:srcRect/>
          <a:stretch>
            <a:fillRect/>
          </a:stretch>
        </p:blipFill>
        <p:spPr bwMode="auto">
          <a:xfrm>
            <a:off x="467545" y="404664"/>
            <a:ext cx="8352928" cy="4752529"/>
          </a:xfrm>
          <a:prstGeom prst="rect">
            <a:avLst/>
          </a:prstGeom>
          <a:noFill/>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Powerpoint2.jpg"/>
          <p:cNvPicPr>
            <a:picLocks noChangeAspect="1"/>
          </p:cNvPicPr>
          <p:nvPr/>
        </p:nvPicPr>
        <p:blipFill>
          <a:blip r:embed="rId2" cstate="screen"/>
          <a:stretch>
            <a:fillRect/>
          </a:stretch>
        </p:blipFill>
        <p:spPr>
          <a:xfrm>
            <a:off x="0" y="-243408"/>
            <a:ext cx="9144000" cy="6737299"/>
          </a:xfrm>
          <a:prstGeom prst="rect">
            <a:avLst/>
          </a:prstGeom>
        </p:spPr>
      </p:pic>
      <p:sp>
        <p:nvSpPr>
          <p:cNvPr id="2" name="Title 1"/>
          <p:cNvSpPr>
            <a:spLocks noGrp="1"/>
          </p:cNvSpPr>
          <p:nvPr>
            <p:ph type="title"/>
          </p:nvPr>
        </p:nvSpPr>
        <p:spPr>
          <a:xfrm>
            <a:off x="323528" y="5229200"/>
            <a:ext cx="8568952" cy="504056"/>
          </a:xfrm>
        </p:spPr>
        <p:txBody>
          <a:bodyPr anchor="t">
            <a:noAutofit/>
          </a:bodyPr>
          <a:lstStyle/>
          <a:p>
            <a:pPr algn="l"/>
            <a:r>
              <a:rPr lang="en-GB" sz="2400" dirty="0" smtClean="0">
                <a:latin typeface="Arial" pitchFamily="34" charset="0"/>
                <a:cs typeface="Arial" pitchFamily="34" charset="0"/>
              </a:rPr>
              <a:t>Scaffold Hill to Rising Sun (Northern Power Grid) (ongoing)</a:t>
            </a:r>
            <a:endParaRPr lang="en-GB" sz="2400"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0BCDF099-9CA9-4954-81D2-6E14B1EB3612}" type="slidenum">
              <a:rPr lang="en-GB" smtClean="0"/>
              <a:pPr/>
              <a:t>44</a:t>
            </a:fld>
            <a:endParaRPr lang="en-GB"/>
          </a:p>
        </p:txBody>
      </p:sp>
      <p:pic>
        <p:nvPicPr>
          <p:cNvPr id="9218" name="Picture 2" descr="S:\Environment\Engineering Services\TEAMS\Traffic Safety\Miscellaneous\Traffic\GRAEME CLARK\WORKS\CYCLE &amp; PRoW WORKS\Hadrian Park Damage Northern Powergrid\IMG_8966.jpg"/>
          <p:cNvPicPr>
            <a:picLocks noChangeAspect="1" noChangeArrowheads="1"/>
          </p:cNvPicPr>
          <p:nvPr/>
        </p:nvPicPr>
        <p:blipFill>
          <a:blip r:embed="rId3" cstate="screen"/>
          <a:srcRect/>
          <a:stretch>
            <a:fillRect/>
          </a:stretch>
        </p:blipFill>
        <p:spPr bwMode="auto">
          <a:xfrm>
            <a:off x="323528" y="476672"/>
            <a:ext cx="8424936" cy="4680520"/>
          </a:xfrm>
          <a:prstGeom prst="rect">
            <a:avLst/>
          </a:prstGeom>
          <a:noFill/>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Powerpoint2.jpg"/>
          <p:cNvPicPr>
            <a:picLocks noChangeAspect="1"/>
          </p:cNvPicPr>
          <p:nvPr/>
        </p:nvPicPr>
        <p:blipFill>
          <a:blip r:embed="rId2" cstate="screen"/>
          <a:stretch>
            <a:fillRect/>
          </a:stretch>
        </p:blipFill>
        <p:spPr>
          <a:xfrm>
            <a:off x="0" y="-243408"/>
            <a:ext cx="9144000" cy="6737299"/>
          </a:xfrm>
          <a:prstGeom prst="rect">
            <a:avLst/>
          </a:prstGeom>
        </p:spPr>
      </p:pic>
      <p:sp>
        <p:nvSpPr>
          <p:cNvPr id="6" name="Slide Number Placeholder 5"/>
          <p:cNvSpPr>
            <a:spLocks noGrp="1"/>
          </p:cNvSpPr>
          <p:nvPr>
            <p:ph type="sldNum" sz="quarter" idx="12"/>
          </p:nvPr>
        </p:nvSpPr>
        <p:spPr/>
        <p:txBody>
          <a:bodyPr/>
          <a:lstStyle/>
          <a:p>
            <a:fld id="{0BCDF099-9CA9-4954-81D2-6E14B1EB3612}" type="slidenum">
              <a:rPr lang="en-GB" smtClean="0"/>
              <a:pPr/>
              <a:t>45</a:t>
            </a:fld>
            <a:endParaRPr lang="en-GB"/>
          </a:p>
        </p:txBody>
      </p:sp>
      <p:sp>
        <p:nvSpPr>
          <p:cNvPr id="9" name="TextBox 8"/>
          <p:cNvSpPr txBox="1"/>
          <p:nvPr/>
        </p:nvSpPr>
        <p:spPr>
          <a:xfrm>
            <a:off x="323528" y="5229200"/>
            <a:ext cx="5472973" cy="461665"/>
          </a:xfrm>
          <a:prstGeom prst="rect">
            <a:avLst/>
          </a:prstGeom>
          <a:noFill/>
        </p:spPr>
        <p:txBody>
          <a:bodyPr wrap="none" rtlCol="0">
            <a:spAutoFit/>
          </a:bodyPr>
          <a:lstStyle/>
          <a:p>
            <a:r>
              <a:rPr lang="en-GB" sz="2400" dirty="0" smtClean="0">
                <a:latin typeface="Arial" pitchFamily="34" charset="0"/>
                <a:cs typeface="Arial" pitchFamily="34" charset="0"/>
              </a:rPr>
              <a:t>Holystone Farm (Full width obstructed)</a:t>
            </a:r>
            <a:endParaRPr lang="en-GB" sz="2400" dirty="0">
              <a:latin typeface="Arial" pitchFamily="34" charset="0"/>
              <a:cs typeface="Arial" pitchFamily="34" charset="0"/>
            </a:endParaRPr>
          </a:p>
        </p:txBody>
      </p:sp>
      <p:pic>
        <p:nvPicPr>
          <p:cNvPr id="4098" name="Picture 2" descr="S:\Environment\Engineering Services\TEAMS\Traffic Safety\Miscellaneous\Traffic\GRAEME CLARK\PICS TO SORT\Holystone Farm obstrcution\IMG_9362.jpg"/>
          <p:cNvPicPr>
            <a:picLocks noChangeAspect="1" noChangeArrowheads="1"/>
          </p:cNvPicPr>
          <p:nvPr/>
        </p:nvPicPr>
        <p:blipFill>
          <a:blip r:embed="rId3" cstate="screen"/>
          <a:srcRect/>
          <a:stretch>
            <a:fillRect/>
          </a:stretch>
        </p:blipFill>
        <p:spPr bwMode="auto">
          <a:xfrm>
            <a:off x="467545" y="476672"/>
            <a:ext cx="7920879" cy="4608512"/>
          </a:xfrm>
          <a:prstGeom prst="rect">
            <a:avLst/>
          </a:prstGeom>
          <a:noFill/>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Powerpoint2.jpg"/>
          <p:cNvPicPr>
            <a:picLocks noChangeAspect="1"/>
          </p:cNvPicPr>
          <p:nvPr/>
        </p:nvPicPr>
        <p:blipFill>
          <a:blip r:embed="rId2" cstate="screen"/>
          <a:stretch>
            <a:fillRect/>
          </a:stretch>
        </p:blipFill>
        <p:spPr>
          <a:xfrm>
            <a:off x="0" y="-243408"/>
            <a:ext cx="9144000" cy="6737299"/>
          </a:xfrm>
          <a:prstGeom prst="rect">
            <a:avLst/>
          </a:prstGeom>
        </p:spPr>
      </p:pic>
      <p:sp>
        <p:nvSpPr>
          <p:cNvPr id="6" name="Slide Number Placeholder 5"/>
          <p:cNvSpPr>
            <a:spLocks noGrp="1"/>
          </p:cNvSpPr>
          <p:nvPr>
            <p:ph type="sldNum" sz="quarter" idx="12"/>
          </p:nvPr>
        </p:nvSpPr>
        <p:spPr/>
        <p:txBody>
          <a:bodyPr/>
          <a:lstStyle/>
          <a:p>
            <a:fld id="{0BCDF099-9CA9-4954-81D2-6E14B1EB3612}" type="slidenum">
              <a:rPr lang="en-GB" smtClean="0"/>
              <a:pPr/>
              <a:t>46</a:t>
            </a:fld>
            <a:endParaRPr lang="en-GB"/>
          </a:p>
        </p:txBody>
      </p:sp>
      <p:sp>
        <p:nvSpPr>
          <p:cNvPr id="9" name="TextBox 8"/>
          <p:cNvSpPr txBox="1"/>
          <p:nvPr/>
        </p:nvSpPr>
        <p:spPr>
          <a:xfrm>
            <a:off x="323528" y="5229200"/>
            <a:ext cx="8154027" cy="461665"/>
          </a:xfrm>
          <a:prstGeom prst="rect">
            <a:avLst/>
          </a:prstGeom>
          <a:noFill/>
        </p:spPr>
        <p:txBody>
          <a:bodyPr wrap="none" rtlCol="0">
            <a:spAutoFit/>
          </a:bodyPr>
          <a:lstStyle/>
          <a:p>
            <a:r>
              <a:rPr lang="en-GB" sz="2400" dirty="0" smtClean="0">
                <a:latin typeface="Arial" pitchFamily="34" charset="0"/>
                <a:cs typeface="Arial" pitchFamily="34" charset="0"/>
              </a:rPr>
              <a:t>Holystone Farm (Gates must be approved by the Council)</a:t>
            </a:r>
            <a:endParaRPr lang="en-GB" sz="2400" dirty="0">
              <a:latin typeface="Arial" pitchFamily="34" charset="0"/>
              <a:cs typeface="Arial" pitchFamily="34" charset="0"/>
            </a:endParaRPr>
          </a:p>
        </p:txBody>
      </p:sp>
      <p:pic>
        <p:nvPicPr>
          <p:cNvPr id="5123" name="Picture 3" descr="S:\Environment\Engineering Services\TEAMS\Traffic Safety\Miscellaneous\Traffic\GRAEME CLARK\PICS TO SORT\Holystone Farm obstrcution\IMG_9360.jpg"/>
          <p:cNvPicPr>
            <a:picLocks noChangeAspect="1" noChangeArrowheads="1"/>
          </p:cNvPicPr>
          <p:nvPr/>
        </p:nvPicPr>
        <p:blipFill>
          <a:blip r:embed="rId3" cstate="screen"/>
          <a:srcRect/>
          <a:stretch>
            <a:fillRect/>
          </a:stretch>
        </p:blipFill>
        <p:spPr bwMode="auto">
          <a:xfrm>
            <a:off x="395536" y="476672"/>
            <a:ext cx="8280920" cy="4608512"/>
          </a:xfrm>
          <a:prstGeom prst="rect">
            <a:avLst/>
          </a:prstGeom>
          <a:noFill/>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Powerpoint2.jpg"/>
          <p:cNvPicPr>
            <a:picLocks noChangeAspect="1"/>
          </p:cNvPicPr>
          <p:nvPr/>
        </p:nvPicPr>
        <p:blipFill>
          <a:blip r:embed="rId2" cstate="screen"/>
          <a:stretch>
            <a:fillRect/>
          </a:stretch>
        </p:blipFill>
        <p:spPr>
          <a:xfrm>
            <a:off x="0" y="-171400"/>
            <a:ext cx="9144000" cy="6737299"/>
          </a:xfrm>
          <a:prstGeom prst="rect">
            <a:avLst/>
          </a:prstGeom>
        </p:spPr>
      </p:pic>
      <p:sp>
        <p:nvSpPr>
          <p:cNvPr id="2" name="Title 1"/>
          <p:cNvSpPr>
            <a:spLocks noGrp="1"/>
          </p:cNvSpPr>
          <p:nvPr>
            <p:ph type="title"/>
          </p:nvPr>
        </p:nvSpPr>
        <p:spPr>
          <a:xfrm>
            <a:off x="323528" y="980728"/>
            <a:ext cx="8496944" cy="4608512"/>
          </a:xfrm>
        </p:spPr>
        <p:txBody>
          <a:bodyPr anchor="t">
            <a:normAutofit fontScale="90000"/>
          </a:bodyPr>
          <a:lstStyle/>
          <a:p>
            <a:pPr algn="l"/>
            <a:r>
              <a:rPr lang="en-GB" sz="2700" dirty="0" smtClean="0">
                <a:latin typeface="Arial" pitchFamily="34" charset="0"/>
                <a:cs typeface="Arial" pitchFamily="34" charset="0"/>
              </a:rPr>
              <a:t>Matters raised during engagement with stakeholders and user groups were taken into consideration in the preparation of the Annual Service Plan 2014/15.</a:t>
            </a:r>
            <a:br>
              <a:rPr lang="en-GB" sz="2700" dirty="0" smtClean="0">
                <a:latin typeface="Arial" pitchFamily="34" charset="0"/>
                <a:cs typeface="Arial" pitchFamily="34" charset="0"/>
              </a:rPr>
            </a:br>
            <a:r>
              <a:rPr lang="en-GB" sz="2700" dirty="0" smtClean="0">
                <a:latin typeface="Arial" pitchFamily="34" charset="0"/>
                <a:cs typeface="Arial" pitchFamily="34" charset="0"/>
              </a:rPr>
              <a:t/>
            </a:r>
            <a:br>
              <a:rPr lang="en-GB" sz="2700" dirty="0" smtClean="0">
                <a:latin typeface="Arial" pitchFamily="34" charset="0"/>
                <a:cs typeface="Arial" pitchFamily="34" charset="0"/>
              </a:rPr>
            </a:br>
            <a:r>
              <a:rPr lang="en-GB" sz="2700" dirty="0" smtClean="0">
                <a:latin typeface="Arial" pitchFamily="34" charset="0"/>
                <a:cs typeface="Arial" pitchFamily="34" charset="0"/>
              </a:rPr>
              <a:t>As part of this, the 2014/15 Action Plan includes the following:</a:t>
            </a:r>
            <a:br>
              <a:rPr lang="en-GB" sz="2700" dirty="0" smtClean="0">
                <a:latin typeface="Arial" pitchFamily="34" charset="0"/>
                <a:cs typeface="Arial" pitchFamily="34" charset="0"/>
              </a:rPr>
            </a:br>
            <a:r>
              <a:rPr lang="en-GB" sz="2700" dirty="0" smtClean="0">
                <a:latin typeface="Arial" pitchFamily="34" charset="0"/>
                <a:cs typeface="Arial" pitchFamily="34" charset="0"/>
              </a:rPr>
              <a:t/>
            </a:r>
            <a:br>
              <a:rPr lang="en-GB" sz="2700" dirty="0" smtClean="0">
                <a:latin typeface="Arial" pitchFamily="34" charset="0"/>
                <a:cs typeface="Arial" pitchFamily="34" charset="0"/>
              </a:rPr>
            </a:br>
            <a:r>
              <a:rPr lang="en-GB" sz="2700" dirty="0" smtClean="0">
                <a:latin typeface="Arial" pitchFamily="34" charset="0"/>
                <a:cs typeface="Arial" pitchFamily="34" charset="0"/>
              </a:rPr>
              <a:t>ES17: Definitive Map (Rights of Way) To determine priorities and programmes up to 2026</a:t>
            </a:r>
            <a:br>
              <a:rPr lang="en-GB" sz="2700" dirty="0" smtClean="0">
                <a:latin typeface="Arial" pitchFamily="34" charset="0"/>
                <a:cs typeface="Arial" pitchFamily="34" charset="0"/>
              </a:rPr>
            </a:br>
            <a:r>
              <a:rPr lang="en-GB" sz="2700" dirty="0" smtClean="0">
                <a:latin typeface="Arial" pitchFamily="34" charset="0"/>
                <a:cs typeface="Arial" pitchFamily="34" charset="0"/>
              </a:rPr>
              <a:t/>
            </a:r>
            <a:br>
              <a:rPr lang="en-GB" sz="2700" dirty="0" smtClean="0">
                <a:latin typeface="Arial" pitchFamily="34" charset="0"/>
                <a:cs typeface="Arial" pitchFamily="34" charset="0"/>
              </a:rPr>
            </a:br>
            <a:r>
              <a:rPr lang="en-GB" sz="2700" dirty="0" smtClean="0">
                <a:latin typeface="Arial" pitchFamily="34" charset="0"/>
                <a:cs typeface="Arial" pitchFamily="34" charset="0"/>
              </a:rPr>
              <a:t>ES19: Cycling Strategy To develop a Cycling Strategy for the period from 2015</a:t>
            </a:r>
            <a:r>
              <a:rPr lang="en-GB" sz="2000" dirty="0" smtClean="0"/>
              <a:t/>
            </a:r>
            <a:br>
              <a:rPr lang="en-GB" sz="2000" dirty="0" smtClean="0"/>
            </a:br>
            <a:r>
              <a:rPr lang="en-GB" sz="2000" dirty="0" smtClean="0">
                <a:latin typeface="Arial" pitchFamily="34" charset="0"/>
                <a:cs typeface="Arial" pitchFamily="34" charset="0"/>
              </a:rPr>
              <a:t/>
            </a:r>
            <a:br>
              <a:rPr lang="en-GB" sz="2000" dirty="0" smtClean="0">
                <a:latin typeface="Arial" pitchFamily="34" charset="0"/>
                <a:cs typeface="Arial" pitchFamily="34" charset="0"/>
              </a:rPr>
            </a:br>
            <a:r>
              <a:rPr lang="en-GB" sz="2000" dirty="0" smtClean="0">
                <a:latin typeface="Arial" pitchFamily="34" charset="0"/>
                <a:cs typeface="Arial" pitchFamily="34" charset="0"/>
              </a:rPr>
              <a:t/>
            </a:r>
            <a:br>
              <a:rPr lang="en-GB" sz="2000" dirty="0" smtClean="0">
                <a:latin typeface="Arial" pitchFamily="34" charset="0"/>
                <a:cs typeface="Arial" pitchFamily="34" charset="0"/>
              </a:rPr>
            </a:br>
            <a:r>
              <a:rPr lang="en-GB" sz="2000" dirty="0" smtClean="0">
                <a:latin typeface="Arial" pitchFamily="34" charset="0"/>
                <a:cs typeface="Arial" pitchFamily="34" charset="0"/>
              </a:rPr>
              <a:t/>
            </a:r>
            <a:br>
              <a:rPr lang="en-GB" sz="2000" dirty="0" smtClean="0">
                <a:latin typeface="Arial" pitchFamily="34" charset="0"/>
                <a:cs typeface="Arial" pitchFamily="34" charset="0"/>
              </a:rPr>
            </a:br>
            <a:r>
              <a:rPr lang="en-GB" sz="2000" dirty="0" smtClean="0">
                <a:latin typeface="Arial" pitchFamily="34" charset="0"/>
                <a:cs typeface="Arial" pitchFamily="34" charset="0"/>
              </a:rPr>
              <a:t/>
            </a:r>
            <a:br>
              <a:rPr lang="en-GB" sz="2000" dirty="0" smtClean="0">
                <a:latin typeface="Arial" pitchFamily="34" charset="0"/>
                <a:cs typeface="Arial" pitchFamily="34" charset="0"/>
              </a:rPr>
            </a:br>
            <a:r>
              <a:rPr lang="en-GB" sz="2000" b="1" dirty="0" smtClean="0"/>
              <a:t/>
            </a:r>
            <a:br>
              <a:rPr lang="en-GB" sz="2000" b="1" dirty="0" smtClean="0"/>
            </a:br>
            <a:r>
              <a:rPr lang="en-GB" sz="2000" b="1" dirty="0" smtClean="0"/>
              <a:t/>
            </a:r>
            <a:br>
              <a:rPr lang="en-GB" sz="2000" b="1" dirty="0" smtClean="0"/>
            </a:br>
            <a:r>
              <a:rPr lang="en-GB" sz="2400" dirty="0" smtClean="0"/>
              <a:t/>
            </a:r>
            <a:br>
              <a:rPr lang="en-GB" sz="2400" dirty="0" smtClean="0"/>
            </a:br>
            <a:r>
              <a:rPr lang="en-GB" sz="2400" dirty="0" smtClean="0"/>
              <a:t/>
            </a:r>
            <a:br>
              <a:rPr lang="en-GB" sz="2400" dirty="0" smtClean="0"/>
            </a:br>
            <a:r>
              <a:rPr lang="en-GB" sz="2400" dirty="0" smtClean="0"/>
              <a:t/>
            </a:r>
            <a:br>
              <a:rPr lang="en-GB" sz="2400" dirty="0" smtClean="0"/>
            </a:br>
            <a:r>
              <a:rPr lang="en-GB" sz="2100" dirty="0" smtClean="0">
                <a:latin typeface="Arial" pitchFamily="34" charset="0"/>
                <a:cs typeface="Arial" pitchFamily="34" charset="0"/>
              </a:rPr>
              <a:t/>
            </a:r>
            <a:br>
              <a:rPr lang="en-GB" sz="2100" dirty="0" smtClean="0">
                <a:latin typeface="Arial" pitchFamily="34" charset="0"/>
                <a:cs typeface="Arial" pitchFamily="34" charset="0"/>
              </a:rPr>
            </a:br>
            <a:r>
              <a:rPr lang="en-GB" sz="1800" dirty="0" smtClean="0"/>
              <a:t/>
            </a:r>
            <a:br>
              <a:rPr lang="en-GB" sz="1800" dirty="0" smtClean="0"/>
            </a:br>
            <a:endParaRPr lang="en-GB" sz="2400" b="1" dirty="0">
              <a:solidFill>
                <a:schemeClr val="tx2"/>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0BCDF099-9CA9-4954-81D2-6E14B1EB3612}" type="slidenum">
              <a:rPr lang="en-GB" smtClean="0"/>
              <a:pPr/>
              <a:t>47</a:t>
            </a:fld>
            <a:endParaRPr lang="en-GB"/>
          </a:p>
        </p:txBody>
      </p:sp>
      <p:sp>
        <p:nvSpPr>
          <p:cNvPr id="1025" name="Rectangle 1"/>
          <p:cNvSpPr>
            <a:spLocks noChangeArrowheads="1"/>
          </p:cNvSpPr>
          <p:nvPr/>
        </p:nvSpPr>
        <p:spPr bwMode="auto">
          <a:xfrm>
            <a:off x="323528" y="315651"/>
            <a:ext cx="849694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GB" sz="3200" b="1" dirty="0" smtClean="0">
                <a:latin typeface="Arial" pitchFamily="34" charset="0"/>
                <a:cs typeface="Arial" pitchFamily="34" charset="0"/>
              </a:rPr>
              <a:t>Annual Service Plan 2014/15:</a:t>
            </a:r>
            <a:endParaRPr lang="en-GB" sz="32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Powerpoint2.jpg"/>
          <p:cNvPicPr>
            <a:picLocks noChangeAspect="1"/>
          </p:cNvPicPr>
          <p:nvPr/>
        </p:nvPicPr>
        <p:blipFill>
          <a:blip r:embed="rId2" cstate="screen"/>
          <a:stretch>
            <a:fillRect/>
          </a:stretch>
        </p:blipFill>
        <p:spPr>
          <a:xfrm>
            <a:off x="0" y="-171400"/>
            <a:ext cx="9144000" cy="6737299"/>
          </a:xfrm>
          <a:prstGeom prst="rect">
            <a:avLst/>
          </a:prstGeom>
        </p:spPr>
      </p:pic>
      <p:sp>
        <p:nvSpPr>
          <p:cNvPr id="2" name="Title 1"/>
          <p:cNvSpPr>
            <a:spLocks noGrp="1"/>
          </p:cNvSpPr>
          <p:nvPr>
            <p:ph type="title"/>
          </p:nvPr>
        </p:nvSpPr>
        <p:spPr>
          <a:xfrm>
            <a:off x="323528" y="3356992"/>
            <a:ext cx="8496944" cy="1656184"/>
          </a:xfrm>
        </p:spPr>
        <p:txBody>
          <a:bodyPr anchor="t">
            <a:normAutofit fontScale="90000"/>
          </a:bodyPr>
          <a:lstStyle/>
          <a:p>
            <a:pPr algn="l"/>
            <a:r>
              <a:rPr lang="en-GB" sz="2000" dirty="0" smtClean="0"/>
              <a:t/>
            </a:r>
            <a:br>
              <a:rPr lang="en-GB" sz="2000" dirty="0" smtClean="0"/>
            </a:br>
            <a:r>
              <a:rPr lang="en-GB" sz="2000" dirty="0" smtClean="0">
                <a:latin typeface="Arial" pitchFamily="34" charset="0"/>
                <a:cs typeface="Arial" pitchFamily="34" charset="0"/>
              </a:rPr>
              <a:t/>
            </a:r>
            <a:br>
              <a:rPr lang="en-GB" sz="2000" dirty="0" smtClean="0">
                <a:latin typeface="Arial" pitchFamily="34" charset="0"/>
                <a:cs typeface="Arial" pitchFamily="34" charset="0"/>
              </a:rPr>
            </a:br>
            <a:r>
              <a:rPr lang="en-GB" sz="2000" dirty="0" smtClean="0">
                <a:latin typeface="Arial" pitchFamily="34" charset="0"/>
                <a:cs typeface="Arial" pitchFamily="34" charset="0"/>
              </a:rPr>
              <a:t/>
            </a:r>
            <a:br>
              <a:rPr lang="en-GB" sz="2000" dirty="0" smtClean="0">
                <a:latin typeface="Arial" pitchFamily="34" charset="0"/>
                <a:cs typeface="Arial" pitchFamily="34" charset="0"/>
              </a:rPr>
            </a:br>
            <a:r>
              <a:rPr lang="en-GB" sz="2000" dirty="0" smtClean="0">
                <a:latin typeface="Arial" pitchFamily="34" charset="0"/>
                <a:cs typeface="Arial" pitchFamily="34" charset="0"/>
              </a:rPr>
              <a:t/>
            </a:r>
            <a:br>
              <a:rPr lang="en-GB" sz="2000" dirty="0" smtClean="0">
                <a:latin typeface="Arial" pitchFamily="34" charset="0"/>
                <a:cs typeface="Arial" pitchFamily="34" charset="0"/>
              </a:rPr>
            </a:br>
            <a:r>
              <a:rPr lang="en-GB" sz="2000" dirty="0" smtClean="0">
                <a:latin typeface="Arial" pitchFamily="34" charset="0"/>
                <a:cs typeface="Arial" pitchFamily="34" charset="0"/>
              </a:rPr>
              <a:t/>
            </a:r>
            <a:br>
              <a:rPr lang="en-GB" sz="2000" dirty="0" smtClean="0">
                <a:latin typeface="Arial" pitchFamily="34" charset="0"/>
                <a:cs typeface="Arial" pitchFamily="34" charset="0"/>
              </a:rPr>
            </a:br>
            <a:r>
              <a:rPr lang="en-GB" sz="2000" b="1" dirty="0" smtClean="0"/>
              <a:t/>
            </a:r>
            <a:br>
              <a:rPr lang="en-GB" sz="2000" b="1" dirty="0" smtClean="0"/>
            </a:br>
            <a:r>
              <a:rPr lang="en-GB" sz="2000" b="1" dirty="0" smtClean="0"/>
              <a:t/>
            </a:r>
            <a:br>
              <a:rPr lang="en-GB" sz="2000" b="1" dirty="0" smtClean="0"/>
            </a:br>
            <a:r>
              <a:rPr lang="en-GB" sz="2400" dirty="0" smtClean="0"/>
              <a:t/>
            </a:r>
            <a:br>
              <a:rPr lang="en-GB" sz="2400" dirty="0" smtClean="0"/>
            </a:br>
            <a:r>
              <a:rPr lang="en-GB" sz="2400" dirty="0" smtClean="0"/>
              <a:t/>
            </a:r>
            <a:br>
              <a:rPr lang="en-GB" sz="2400" dirty="0" smtClean="0"/>
            </a:br>
            <a:r>
              <a:rPr lang="en-GB" sz="2400" dirty="0" smtClean="0"/>
              <a:t/>
            </a:r>
            <a:br>
              <a:rPr lang="en-GB" sz="2400" dirty="0" smtClean="0"/>
            </a:br>
            <a:r>
              <a:rPr lang="en-GB" sz="2100" dirty="0" smtClean="0">
                <a:latin typeface="Arial" pitchFamily="34" charset="0"/>
                <a:cs typeface="Arial" pitchFamily="34" charset="0"/>
              </a:rPr>
              <a:t/>
            </a:r>
            <a:br>
              <a:rPr lang="en-GB" sz="2100" dirty="0" smtClean="0">
                <a:latin typeface="Arial" pitchFamily="34" charset="0"/>
                <a:cs typeface="Arial" pitchFamily="34" charset="0"/>
              </a:rPr>
            </a:br>
            <a:r>
              <a:rPr lang="en-GB" sz="1800" dirty="0" smtClean="0"/>
              <a:t/>
            </a:r>
            <a:br>
              <a:rPr lang="en-GB" sz="1800" dirty="0" smtClean="0"/>
            </a:br>
            <a:endParaRPr lang="en-GB" sz="2400" b="1" dirty="0">
              <a:solidFill>
                <a:schemeClr val="tx2"/>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0BCDF099-9CA9-4954-81D2-6E14B1EB3612}" type="slidenum">
              <a:rPr lang="en-GB" smtClean="0"/>
              <a:pPr/>
              <a:t>48</a:t>
            </a:fld>
            <a:endParaRPr lang="en-GB"/>
          </a:p>
        </p:txBody>
      </p:sp>
      <p:sp>
        <p:nvSpPr>
          <p:cNvPr id="1025" name="Rectangle 1"/>
          <p:cNvSpPr>
            <a:spLocks noChangeArrowheads="1"/>
          </p:cNvSpPr>
          <p:nvPr/>
        </p:nvSpPr>
        <p:spPr bwMode="auto">
          <a:xfrm>
            <a:off x="467544" y="-171400"/>
            <a:ext cx="8173416"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sz="2000" dirty="0" smtClean="0">
                <a:latin typeface="Arial" pitchFamily="34" charset="0"/>
                <a:cs typeface="Arial" pitchFamily="34" charset="0"/>
              </a:rPr>
              <a:t>Here are some </a:t>
            </a:r>
            <a:r>
              <a:rPr lang="en-GB" sz="2000" smtClean="0">
                <a:latin typeface="Arial" pitchFamily="34" charset="0"/>
                <a:cs typeface="Arial" pitchFamily="34" charset="0"/>
              </a:rPr>
              <a:t>questions which Members </a:t>
            </a:r>
            <a:r>
              <a:rPr lang="en-GB" sz="2000" dirty="0" smtClean="0">
                <a:latin typeface="Arial" pitchFamily="34" charset="0"/>
                <a:cs typeface="Arial" pitchFamily="34" charset="0"/>
              </a:rPr>
              <a:t>may wish to consider:</a:t>
            </a:r>
          </a:p>
          <a:p>
            <a:pPr algn="ctr"/>
            <a:endParaRPr lang="en-GB" sz="3200" dirty="0">
              <a:latin typeface="Arial" pitchFamily="34" charset="0"/>
              <a:cs typeface="Arial" pitchFamily="34" charset="0"/>
            </a:endParaRPr>
          </a:p>
        </p:txBody>
      </p:sp>
      <p:sp>
        <p:nvSpPr>
          <p:cNvPr id="50178" name="Rectangle 2"/>
          <p:cNvSpPr>
            <a:spLocks noChangeArrowheads="1"/>
          </p:cNvSpPr>
          <p:nvPr/>
        </p:nvSpPr>
        <p:spPr bwMode="auto">
          <a:xfrm>
            <a:off x="251520" y="204174"/>
            <a:ext cx="889248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Cycling Network</a:t>
            </a:r>
            <a:r>
              <a:rPr kumimoji="0" lang="en-GB" sz="2000" b="1" i="0" u="none" strike="noStrike" cap="none" normalizeH="0" dirty="0" smtClean="0">
                <a:ln>
                  <a:noFill/>
                </a:ln>
                <a:solidFill>
                  <a:schemeClr val="tx1"/>
                </a:solidFill>
                <a:effectLst/>
                <a:latin typeface="Arial" pitchFamily="34" charset="0"/>
                <a:ea typeface="Calibri" pitchFamily="34" charset="0"/>
                <a:cs typeface="Times New Roman" pitchFamily="18" charset="0"/>
              </a:rPr>
              <a:t> and </a:t>
            </a:r>
            <a:r>
              <a:rPr kumimoji="0" lang="en-GB"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Strategy:</a:t>
            </a:r>
            <a:endParaRPr kumimoji="0" lang="en-GB" sz="2000" b="1" i="0" u="none" strike="noStrike" cap="none" normalizeH="0" baseline="0" dirty="0" smtClean="0">
              <a:ln>
                <a:noFill/>
              </a:ln>
              <a:solidFill>
                <a:schemeClr val="tx1"/>
              </a:solidFill>
              <a:effectLst/>
              <a:latin typeface="Arial" pitchFamily="34" charset="0"/>
            </a:endParaRPr>
          </a:p>
          <a:p>
            <a:pPr marL="266700" marR="0" lvl="0" indent="-2667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GB"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Are the objectives of the 2030 Vision in the Cycling Strategy still appropriate?</a:t>
            </a:r>
          </a:p>
          <a:p>
            <a:pPr marL="266700" indent="-266700" eaLnBrk="0" fontAlgn="base" hangingPunct="0">
              <a:spcBef>
                <a:spcPct val="0"/>
              </a:spcBef>
              <a:spcAft>
                <a:spcPct val="0"/>
              </a:spcAft>
              <a:buFont typeface="Wingdings" pitchFamily="2" charset="2"/>
              <a:buChar char="§"/>
            </a:pPr>
            <a:r>
              <a:rPr lang="en-GB" sz="2000" dirty="0" smtClean="0">
                <a:latin typeface="Arial" pitchFamily="34" charset="0"/>
                <a:ea typeface="Calibri" pitchFamily="34" charset="0"/>
                <a:cs typeface="Times New Roman" pitchFamily="18" charset="0"/>
              </a:rPr>
              <a:t>Should North Tyneside’s cycling network aspirations be more clearly defined in the strategy?</a:t>
            </a:r>
          </a:p>
          <a:p>
            <a:pPr marL="266700" marR="0" lvl="0" indent="-2667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GB"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Are there</a:t>
            </a:r>
            <a:r>
              <a:rPr kumimoji="0" lang="en-GB" sz="2000" b="0" i="0" u="none" strike="noStrike" cap="none" normalizeH="0" dirty="0" smtClean="0">
                <a:ln>
                  <a:noFill/>
                </a:ln>
                <a:solidFill>
                  <a:schemeClr val="tx1"/>
                </a:solidFill>
                <a:effectLst/>
                <a:latin typeface="Arial" pitchFamily="34" charset="0"/>
                <a:ea typeface="Calibri" pitchFamily="34" charset="0"/>
                <a:cs typeface="Times New Roman" pitchFamily="18" charset="0"/>
              </a:rPr>
              <a:t> additional ways in which cycling </a:t>
            </a:r>
            <a:r>
              <a:rPr kumimoji="0" lang="en-GB"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can be promoted as a main mode of transport?</a:t>
            </a:r>
          </a:p>
          <a:p>
            <a:pPr marL="266700" indent="-266700" eaLnBrk="0" fontAlgn="base" hangingPunct="0">
              <a:spcBef>
                <a:spcPct val="0"/>
              </a:spcBef>
              <a:spcAft>
                <a:spcPct val="0"/>
              </a:spcAft>
              <a:buFont typeface="Wingdings" pitchFamily="2" charset="2"/>
              <a:buChar char="§"/>
            </a:pPr>
            <a:r>
              <a:rPr lang="en-GB" sz="2000" dirty="0" smtClean="0">
                <a:latin typeface="Arial" pitchFamily="34" charset="0"/>
                <a:ea typeface="Calibri" pitchFamily="34" charset="0"/>
                <a:cs typeface="Times New Roman" pitchFamily="18" charset="0"/>
              </a:rPr>
              <a:t>Should North Tyneside have a more clearly defined cycling network?</a:t>
            </a:r>
          </a:p>
          <a:p>
            <a:pPr marL="266700" marR="0" lvl="0" indent="-266700" algn="l" defTabSz="914400" rtl="0" eaLnBrk="0" fontAlgn="base" latinLnBrk="0" hangingPunct="0">
              <a:lnSpc>
                <a:spcPct val="100000"/>
              </a:lnSpc>
              <a:spcBef>
                <a:spcPct val="0"/>
              </a:spcBef>
              <a:spcAft>
                <a:spcPct val="0"/>
              </a:spcAft>
              <a:buClrTx/>
              <a:buSzTx/>
              <a:buFont typeface="Wingdings" pitchFamily="2" charset="2"/>
              <a:buChar char="§"/>
              <a:tabLst/>
            </a:pPr>
            <a:r>
              <a:rPr lang="en-GB" sz="2000" dirty="0" smtClean="0">
                <a:latin typeface="Arial" pitchFamily="34" charset="0"/>
                <a:ea typeface="Calibri" pitchFamily="34" charset="0"/>
                <a:cs typeface="Times New Roman" pitchFamily="18" charset="0"/>
              </a:rPr>
              <a:t>Should infrastructure for cycling be closer to international best practice?</a:t>
            </a:r>
          </a:p>
          <a:p>
            <a:pPr marL="266700" marR="0" lvl="0" indent="-266700" algn="l" defTabSz="914400" rtl="0" eaLnBrk="0" fontAlgn="base" latinLnBrk="0" hangingPunct="0">
              <a:lnSpc>
                <a:spcPct val="100000"/>
              </a:lnSpc>
              <a:spcBef>
                <a:spcPct val="0"/>
              </a:spcBef>
              <a:spcAft>
                <a:spcPct val="0"/>
              </a:spcAft>
              <a:buClrTx/>
              <a:buSzTx/>
              <a:buFont typeface="Wingdings" pitchFamily="2" charset="2"/>
              <a:buChar char="§"/>
              <a:tabLst/>
            </a:pPr>
            <a:endParaRPr kumimoji="0" lang="en-GB"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Public Rights of Way:</a:t>
            </a:r>
            <a:endParaRPr kumimoji="0" lang="en-GB" sz="2000" b="1" i="0" u="none" strike="noStrike" cap="none" normalizeH="0" baseline="0" dirty="0" smtClean="0">
              <a:ln>
                <a:noFill/>
              </a:ln>
              <a:solidFill>
                <a:schemeClr val="tx1"/>
              </a:solidFill>
              <a:effectLst/>
              <a:latin typeface="Arial" pitchFamily="34" charset="0"/>
            </a:endParaRPr>
          </a:p>
          <a:p>
            <a:pPr marL="266700" marR="0" lvl="0" indent="-2667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GB"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What are the implications of the 2026 cut-off date to record paths on the Definitive Map?</a:t>
            </a:r>
          </a:p>
          <a:p>
            <a:pPr marL="266700" marR="0" lvl="0" indent="-266700" algn="l" defTabSz="914400" rtl="0" eaLnBrk="0" fontAlgn="base" latinLnBrk="0" hangingPunct="0">
              <a:lnSpc>
                <a:spcPct val="100000"/>
              </a:lnSpc>
              <a:spcBef>
                <a:spcPct val="0"/>
              </a:spcBef>
              <a:spcAft>
                <a:spcPct val="0"/>
              </a:spcAft>
              <a:buClrTx/>
              <a:buSzTx/>
              <a:buFont typeface="Wingdings" pitchFamily="2" charset="2"/>
              <a:buChar char="§"/>
              <a:tabLst/>
            </a:pPr>
            <a:r>
              <a:rPr lang="en-GB" sz="2000" dirty="0" smtClean="0">
                <a:latin typeface="Arial" pitchFamily="34" charset="0"/>
                <a:ea typeface="Calibri" pitchFamily="34" charset="0"/>
                <a:cs typeface="Times New Roman" pitchFamily="18" charset="0"/>
              </a:rPr>
              <a:t>To what extent are the expectations of public rights of way users being met?</a:t>
            </a:r>
            <a:endParaRPr kumimoji="0" lang="en-GB"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266700" marR="0" lvl="0" indent="-266700" algn="l" defTabSz="914400" rtl="0" eaLnBrk="0" fontAlgn="base" latinLnBrk="0" hangingPunct="0">
              <a:lnSpc>
                <a:spcPct val="100000"/>
              </a:lnSpc>
              <a:spcBef>
                <a:spcPct val="0"/>
              </a:spcBef>
              <a:spcAft>
                <a:spcPct val="0"/>
              </a:spcAft>
              <a:buClrTx/>
              <a:buSzTx/>
              <a:buFont typeface="Wingdings" pitchFamily="2" charset="2"/>
              <a:buChar char="§"/>
              <a:tabLst/>
            </a:pPr>
            <a:r>
              <a:rPr lang="en-GB" sz="2000" dirty="0" smtClean="0">
                <a:latin typeface="Arial" pitchFamily="34" charset="0"/>
                <a:ea typeface="Calibri" pitchFamily="34" charset="0"/>
                <a:cs typeface="Times New Roman" pitchFamily="18" charset="0"/>
              </a:rPr>
              <a:t>I</a:t>
            </a:r>
            <a:r>
              <a:rPr kumimoji="0" lang="en-GB"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 maintenance on the Public Rights of Way network at an appropriate level</a:t>
            </a:r>
            <a:r>
              <a:rPr kumimoji="0" lang="en-GB" sz="2000" b="0" i="0" u="none" strike="noStrike" cap="none" normalizeH="0" dirty="0" smtClean="0">
                <a:ln>
                  <a:noFill/>
                </a:ln>
                <a:solidFill>
                  <a:schemeClr val="tx1"/>
                </a:solidFill>
                <a:effectLst/>
                <a:latin typeface="Arial" pitchFamily="34" charset="0"/>
                <a:ea typeface="Calibri" pitchFamily="34" charset="0"/>
                <a:cs typeface="Times New Roman" pitchFamily="18" charset="0"/>
              </a:rPr>
              <a:t> and a</a:t>
            </a:r>
            <a:r>
              <a:rPr kumimoji="0" lang="en-GB"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re there means of securing additional third party contributions to maintenance?</a:t>
            </a:r>
            <a:endParaRPr lang="en-GB" sz="2000" dirty="0" smtClean="0">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GB"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GB"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Powerpoint2.jpg"/>
          <p:cNvPicPr>
            <a:picLocks noChangeAspect="1"/>
          </p:cNvPicPr>
          <p:nvPr/>
        </p:nvPicPr>
        <p:blipFill>
          <a:blip r:embed="rId2" cstate="screen"/>
          <a:stretch>
            <a:fillRect/>
          </a:stretch>
        </p:blipFill>
        <p:spPr>
          <a:xfrm>
            <a:off x="0" y="-243408"/>
            <a:ext cx="9144000" cy="6737299"/>
          </a:xfrm>
          <a:prstGeom prst="rect">
            <a:avLst/>
          </a:prstGeom>
        </p:spPr>
      </p:pic>
      <p:sp>
        <p:nvSpPr>
          <p:cNvPr id="2" name="Title 1"/>
          <p:cNvSpPr>
            <a:spLocks noGrp="1"/>
          </p:cNvSpPr>
          <p:nvPr>
            <p:ph type="title"/>
          </p:nvPr>
        </p:nvSpPr>
        <p:spPr>
          <a:xfrm>
            <a:off x="323528" y="1196752"/>
            <a:ext cx="8496944" cy="1080120"/>
          </a:xfrm>
        </p:spPr>
        <p:txBody>
          <a:bodyPr anchor="t">
            <a:normAutofit fontScale="90000"/>
          </a:bodyPr>
          <a:lstStyle/>
          <a:p>
            <a:pPr algn="l"/>
            <a:r>
              <a:rPr lang="en-GB" sz="2700" dirty="0" smtClean="0">
                <a:latin typeface="Arial" pitchFamily="34" charset="0"/>
                <a:cs typeface="Arial" pitchFamily="34" charset="0"/>
              </a:rPr>
              <a:t/>
            </a:r>
            <a:br>
              <a:rPr lang="en-GB" sz="2700" dirty="0" smtClean="0">
                <a:latin typeface="Arial" pitchFamily="34" charset="0"/>
                <a:cs typeface="Arial" pitchFamily="34" charset="0"/>
              </a:rPr>
            </a:br>
            <a:r>
              <a:rPr lang="en-GB" sz="2700" dirty="0" smtClean="0">
                <a:latin typeface="Arial" pitchFamily="34" charset="0"/>
                <a:cs typeface="Arial" pitchFamily="34" charset="0"/>
              </a:rPr>
              <a:t/>
            </a:r>
            <a:br>
              <a:rPr lang="en-GB" sz="2700" dirty="0" smtClean="0">
                <a:latin typeface="Arial" pitchFamily="34" charset="0"/>
                <a:cs typeface="Arial" pitchFamily="34" charset="0"/>
              </a:rPr>
            </a:br>
            <a:r>
              <a:rPr lang="en-GB" sz="1800" dirty="0" smtClean="0">
                <a:latin typeface="Arial" pitchFamily="34" charset="0"/>
                <a:cs typeface="Arial" pitchFamily="34" charset="0"/>
              </a:rPr>
              <a:t/>
            </a:r>
            <a:br>
              <a:rPr lang="en-GB" sz="1800" dirty="0" smtClean="0">
                <a:latin typeface="Arial" pitchFamily="34" charset="0"/>
                <a:cs typeface="Arial" pitchFamily="34" charset="0"/>
              </a:rPr>
            </a:br>
            <a:r>
              <a:rPr lang="en-GB" sz="2000" b="1" dirty="0" smtClean="0">
                <a:latin typeface="Arial" pitchFamily="34" charset="0"/>
                <a:cs typeface="Arial" pitchFamily="34" charset="0"/>
              </a:rPr>
              <a:t/>
            </a:r>
            <a:br>
              <a:rPr lang="en-GB" sz="2000" b="1" dirty="0" smtClean="0">
                <a:latin typeface="Arial" pitchFamily="34" charset="0"/>
                <a:cs typeface="Arial" pitchFamily="34" charset="0"/>
              </a:rPr>
            </a:br>
            <a:r>
              <a:rPr lang="en-GB" sz="2400" b="1" dirty="0" smtClean="0">
                <a:solidFill>
                  <a:schemeClr val="tx2"/>
                </a:solidFill>
                <a:latin typeface="Arial" pitchFamily="34" charset="0"/>
                <a:cs typeface="Arial" pitchFamily="34" charset="0"/>
              </a:rPr>
              <a:t/>
            </a:r>
            <a:br>
              <a:rPr lang="en-GB" sz="2400" b="1" dirty="0" smtClean="0">
                <a:solidFill>
                  <a:schemeClr val="tx2"/>
                </a:solidFill>
                <a:latin typeface="Arial" pitchFamily="34" charset="0"/>
                <a:cs typeface="Arial" pitchFamily="34" charset="0"/>
              </a:rPr>
            </a:br>
            <a:endParaRPr lang="en-GB" sz="2400" b="1" dirty="0">
              <a:solidFill>
                <a:schemeClr val="tx2"/>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0BCDF099-9CA9-4954-81D2-6E14B1EB3612}" type="slidenum">
              <a:rPr lang="en-GB" smtClean="0"/>
              <a:pPr/>
              <a:t>5</a:t>
            </a:fld>
            <a:endParaRPr lang="en-GB"/>
          </a:p>
        </p:txBody>
      </p:sp>
      <p:sp>
        <p:nvSpPr>
          <p:cNvPr id="8" name="TextBox 7"/>
          <p:cNvSpPr txBox="1"/>
          <p:nvPr/>
        </p:nvSpPr>
        <p:spPr>
          <a:xfrm>
            <a:off x="323528" y="260648"/>
            <a:ext cx="8424936" cy="553998"/>
          </a:xfrm>
          <a:prstGeom prst="rect">
            <a:avLst/>
          </a:prstGeom>
          <a:noFill/>
        </p:spPr>
        <p:txBody>
          <a:bodyPr wrap="square" rtlCol="0">
            <a:spAutoFit/>
          </a:bodyPr>
          <a:lstStyle/>
          <a:p>
            <a:r>
              <a:rPr lang="en-GB" sz="3000" b="1" dirty="0" smtClean="0">
                <a:latin typeface="Arial" pitchFamily="34" charset="0"/>
                <a:cs typeface="Arial" pitchFamily="34" charset="0"/>
              </a:rPr>
              <a:t>Waggonways Project</a:t>
            </a:r>
            <a:endParaRPr lang="en-GB" sz="3000" dirty="0">
              <a:latin typeface="Arial" pitchFamily="34" charset="0"/>
              <a:cs typeface="Arial" pitchFamily="34" charset="0"/>
            </a:endParaRPr>
          </a:p>
        </p:txBody>
      </p:sp>
      <p:sp>
        <p:nvSpPr>
          <p:cNvPr id="11" name="TextBox 10"/>
          <p:cNvSpPr txBox="1"/>
          <p:nvPr/>
        </p:nvSpPr>
        <p:spPr>
          <a:xfrm>
            <a:off x="323528" y="836712"/>
            <a:ext cx="8496944" cy="4893647"/>
          </a:xfrm>
          <a:prstGeom prst="rect">
            <a:avLst/>
          </a:prstGeom>
          <a:noFill/>
        </p:spPr>
        <p:txBody>
          <a:bodyPr wrap="square" rtlCol="0">
            <a:spAutoFit/>
          </a:bodyPr>
          <a:lstStyle/>
          <a:p>
            <a:r>
              <a:rPr lang="en-GB" sz="2400" dirty="0" smtClean="0">
                <a:latin typeface="Arial" pitchFamily="34" charset="0"/>
                <a:cs typeface="Arial" pitchFamily="34" charset="0"/>
              </a:rPr>
              <a:t>The historic 19th century Waggonways network was once used to haul coal to ships on the River Tyne.</a:t>
            </a:r>
          </a:p>
          <a:p>
            <a:endParaRPr lang="en-GB" sz="2400" dirty="0" smtClean="0">
              <a:latin typeface="Arial" pitchFamily="34" charset="0"/>
              <a:cs typeface="Arial" pitchFamily="34" charset="0"/>
            </a:endParaRPr>
          </a:p>
          <a:p>
            <a:r>
              <a:rPr lang="en-GB" sz="2400" dirty="0" smtClean="0">
                <a:latin typeface="Arial" pitchFamily="34" charset="0"/>
                <a:cs typeface="Arial" pitchFamily="34" charset="0"/>
              </a:rPr>
              <a:t>In 2000 North Tyneside Council successfully bid for over £2m worth of funding to transform more than 30 miles of routes as part of the Government's Liveability Fund. </a:t>
            </a:r>
          </a:p>
          <a:p>
            <a:endParaRPr lang="en-GB" sz="2400" dirty="0" smtClean="0">
              <a:latin typeface="Arial" pitchFamily="34" charset="0"/>
              <a:cs typeface="Arial" pitchFamily="34" charset="0"/>
            </a:endParaRPr>
          </a:p>
          <a:p>
            <a:r>
              <a:rPr lang="en-GB" sz="2400" dirty="0" smtClean="0">
                <a:latin typeface="Arial" pitchFamily="34" charset="0"/>
                <a:cs typeface="Arial" pitchFamily="34" charset="0"/>
              </a:rPr>
              <a:t>The Network was further supported by a dedicated maintenance team working in unison with stakeholders and Northumbria Police.</a:t>
            </a:r>
          </a:p>
          <a:p>
            <a:endParaRPr lang="en-GB" sz="2400" dirty="0" smtClean="0">
              <a:latin typeface="Arial" pitchFamily="34" charset="0"/>
              <a:cs typeface="Arial" pitchFamily="34" charset="0"/>
            </a:endParaRPr>
          </a:p>
          <a:p>
            <a:r>
              <a:rPr lang="en-GB" sz="2400" dirty="0" smtClean="0">
                <a:latin typeface="Arial" pitchFamily="34" charset="0"/>
                <a:cs typeface="Arial" pitchFamily="34" charset="0"/>
              </a:rPr>
              <a:t>The Waggonways today play a key role in hosting sections of 3 National Cycle Network routes.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Powerpoint2.jpg"/>
          <p:cNvPicPr>
            <a:picLocks noChangeAspect="1"/>
          </p:cNvPicPr>
          <p:nvPr/>
        </p:nvPicPr>
        <p:blipFill>
          <a:blip r:embed="rId2" cstate="screen"/>
          <a:stretch>
            <a:fillRect/>
          </a:stretch>
        </p:blipFill>
        <p:spPr>
          <a:xfrm>
            <a:off x="0" y="-387424"/>
            <a:ext cx="9144000" cy="6737299"/>
          </a:xfrm>
          <a:prstGeom prst="rect">
            <a:avLst/>
          </a:prstGeom>
        </p:spPr>
      </p:pic>
      <p:sp>
        <p:nvSpPr>
          <p:cNvPr id="6" name="Slide Number Placeholder 5"/>
          <p:cNvSpPr>
            <a:spLocks noGrp="1"/>
          </p:cNvSpPr>
          <p:nvPr>
            <p:ph type="sldNum" sz="quarter" idx="12"/>
          </p:nvPr>
        </p:nvSpPr>
        <p:spPr/>
        <p:txBody>
          <a:bodyPr/>
          <a:lstStyle/>
          <a:p>
            <a:fld id="{0BCDF099-9CA9-4954-81D2-6E14B1EB3612}" type="slidenum">
              <a:rPr lang="en-GB" smtClean="0"/>
              <a:pPr/>
              <a:t>6</a:t>
            </a:fld>
            <a:endParaRPr lang="en-GB"/>
          </a:p>
        </p:txBody>
      </p:sp>
      <p:sp>
        <p:nvSpPr>
          <p:cNvPr id="10" name="Rectangle 9"/>
          <p:cNvSpPr/>
          <p:nvPr/>
        </p:nvSpPr>
        <p:spPr>
          <a:xfrm>
            <a:off x="467544" y="980728"/>
            <a:ext cx="8208912" cy="4401205"/>
          </a:xfrm>
          <a:prstGeom prst="rect">
            <a:avLst/>
          </a:prstGeom>
        </p:spPr>
        <p:txBody>
          <a:bodyPr wrap="square">
            <a:spAutoFit/>
          </a:bodyPr>
          <a:lstStyle/>
          <a:p>
            <a:r>
              <a:rPr lang="en-GB" sz="2000" b="1" dirty="0" err="1" smtClean="0">
                <a:latin typeface="Arial" pitchFamily="34" charset="0"/>
                <a:cs typeface="Arial" pitchFamily="34" charset="0"/>
              </a:rPr>
              <a:t>Reivers</a:t>
            </a:r>
            <a:r>
              <a:rPr lang="en-GB" sz="2000" b="1" dirty="0" smtClean="0">
                <a:latin typeface="Arial" pitchFamily="34" charset="0"/>
                <a:cs typeface="Arial" pitchFamily="34" charset="0"/>
              </a:rPr>
              <a:t> Cycle Route (NCN 10)</a:t>
            </a:r>
          </a:p>
          <a:p>
            <a:r>
              <a:rPr lang="en-GB" sz="2000" dirty="0" smtClean="0">
                <a:latin typeface="Arial" pitchFamily="34" charset="0"/>
                <a:cs typeface="Arial" pitchFamily="34" charset="0"/>
              </a:rPr>
              <a:t>North Shields Fish Quay – Cobalt –</a:t>
            </a:r>
          </a:p>
          <a:p>
            <a:r>
              <a:rPr lang="en-GB" sz="2000" dirty="0" smtClean="0">
                <a:latin typeface="Arial" pitchFamily="34" charset="0"/>
                <a:cs typeface="Arial" pitchFamily="34" charset="0"/>
              </a:rPr>
              <a:t>Weetslade Country Park (to Whitehaven)</a:t>
            </a:r>
          </a:p>
          <a:p>
            <a:endParaRPr lang="en-GB" sz="2000" dirty="0" smtClean="0">
              <a:latin typeface="Arial" pitchFamily="34" charset="0"/>
              <a:cs typeface="Arial" pitchFamily="34" charset="0"/>
            </a:endParaRPr>
          </a:p>
          <a:p>
            <a:r>
              <a:rPr lang="en-GB" sz="2000" b="1" dirty="0" smtClean="0">
                <a:latin typeface="Arial" pitchFamily="34" charset="0"/>
                <a:cs typeface="Arial" pitchFamily="34" charset="0"/>
              </a:rPr>
              <a:t>Hadrian’s Cycleway (NCN 72)</a:t>
            </a:r>
            <a:endParaRPr lang="en-GB" sz="2000" dirty="0" smtClean="0">
              <a:latin typeface="Arial" pitchFamily="34" charset="0"/>
              <a:cs typeface="Arial" pitchFamily="34" charset="0"/>
            </a:endParaRPr>
          </a:p>
          <a:p>
            <a:r>
              <a:rPr lang="en-GB" sz="2000" dirty="0" smtClean="0">
                <a:latin typeface="Arial" pitchFamily="34" charset="0"/>
                <a:cs typeface="Arial" pitchFamily="34" charset="0"/>
              </a:rPr>
              <a:t>Shields Ferry – </a:t>
            </a:r>
            <a:r>
              <a:rPr lang="en-GB" sz="2000" dirty="0" err="1" smtClean="0">
                <a:latin typeface="Arial" pitchFamily="34" charset="0"/>
                <a:cs typeface="Arial" pitchFamily="34" charset="0"/>
              </a:rPr>
              <a:t>Redburn</a:t>
            </a:r>
            <a:r>
              <a:rPr lang="en-GB" sz="2000" dirty="0" smtClean="0">
                <a:latin typeface="Arial" pitchFamily="34" charset="0"/>
                <a:cs typeface="Arial" pitchFamily="34" charset="0"/>
              </a:rPr>
              <a:t> Dene –</a:t>
            </a:r>
          </a:p>
          <a:p>
            <a:r>
              <a:rPr lang="en-GB" sz="2000" dirty="0" smtClean="0">
                <a:latin typeface="Arial" pitchFamily="34" charset="0"/>
                <a:cs typeface="Arial" pitchFamily="34" charset="0"/>
              </a:rPr>
              <a:t>Wallsend (to Ravenglass)</a:t>
            </a:r>
          </a:p>
          <a:p>
            <a:endParaRPr lang="en-GB" sz="2000" dirty="0" smtClean="0">
              <a:latin typeface="Arial" pitchFamily="34" charset="0"/>
              <a:cs typeface="Arial" pitchFamily="34" charset="0"/>
            </a:endParaRPr>
          </a:p>
          <a:p>
            <a:r>
              <a:rPr lang="en-GB" sz="2000" b="1" dirty="0" smtClean="0">
                <a:latin typeface="Arial" pitchFamily="34" charset="0"/>
                <a:cs typeface="Arial" pitchFamily="34" charset="0"/>
              </a:rPr>
              <a:t>Coast and Castles (NCN 1)</a:t>
            </a:r>
            <a:endParaRPr lang="en-GB" sz="2000" dirty="0" smtClean="0">
              <a:latin typeface="Arial" pitchFamily="34" charset="0"/>
              <a:cs typeface="Arial" pitchFamily="34" charset="0"/>
            </a:endParaRPr>
          </a:p>
          <a:p>
            <a:r>
              <a:rPr lang="en-GB" sz="2000" dirty="0" smtClean="0">
                <a:latin typeface="Arial" pitchFamily="34" charset="0"/>
                <a:cs typeface="Arial" pitchFamily="34" charset="0"/>
              </a:rPr>
              <a:t>Shields Ferry – Tynemouth – Whitley Bay</a:t>
            </a:r>
          </a:p>
          <a:p>
            <a:r>
              <a:rPr lang="en-GB" sz="2000" dirty="0" smtClean="0">
                <a:latin typeface="Arial" pitchFamily="34" charset="0"/>
                <a:cs typeface="Arial" pitchFamily="34" charset="0"/>
              </a:rPr>
              <a:t>(international North Sea Cycle Route)</a:t>
            </a:r>
          </a:p>
          <a:p>
            <a:endParaRPr lang="en-GB" sz="2000" dirty="0" smtClean="0">
              <a:latin typeface="Arial" pitchFamily="34" charset="0"/>
              <a:cs typeface="Arial" pitchFamily="34" charset="0"/>
            </a:endParaRPr>
          </a:p>
          <a:p>
            <a:r>
              <a:rPr lang="en-GB" sz="2000" dirty="0" smtClean="0">
                <a:latin typeface="Arial" pitchFamily="34" charset="0"/>
                <a:cs typeface="Arial" pitchFamily="34" charset="0"/>
              </a:rPr>
              <a:t>Aim to secure National Cycle Network</a:t>
            </a:r>
          </a:p>
          <a:p>
            <a:r>
              <a:rPr lang="en-GB" sz="2000" dirty="0" smtClean="0">
                <a:latin typeface="Arial" pitchFamily="34" charset="0"/>
                <a:cs typeface="Arial" pitchFamily="34" charset="0"/>
              </a:rPr>
              <a:t>status for the Coast Road Cycleway</a:t>
            </a:r>
          </a:p>
        </p:txBody>
      </p:sp>
      <p:pic>
        <p:nvPicPr>
          <p:cNvPr id="20481" name="Picture 1" descr="S:\Environment\Engineering Services\TEAMS\Traffic Safety\Miscellaneous\Traffic\GRAEME CLARK\LTP CYCLE TEAM &amp; USEFUL PICS\USEFUL PICS &amp; LAW\20 Year Plan\Route and Services Logos and Design\Reivers Logo.jpg"/>
          <p:cNvPicPr>
            <a:picLocks noChangeAspect="1" noChangeArrowheads="1"/>
          </p:cNvPicPr>
          <p:nvPr/>
        </p:nvPicPr>
        <p:blipFill>
          <a:blip r:embed="rId3" cstate="screen"/>
          <a:srcRect/>
          <a:stretch>
            <a:fillRect/>
          </a:stretch>
        </p:blipFill>
        <p:spPr bwMode="auto">
          <a:xfrm>
            <a:off x="6588224" y="908720"/>
            <a:ext cx="1728192" cy="920240"/>
          </a:xfrm>
          <a:prstGeom prst="rect">
            <a:avLst/>
          </a:prstGeom>
          <a:noFill/>
        </p:spPr>
      </p:pic>
      <p:pic>
        <p:nvPicPr>
          <p:cNvPr id="8" name="Picture 2" descr="S:\Environment\Engineering Services\TEAMS\Traffic Safety\Miscellaneous\Traffic\GRAEME CLARK\LTP CYCLE TEAM &amp; USEFUL PICS\USEFUL PICS &amp; LAW\20 Year Plan\Route and Services Logos and Design\National Cycle Network Logo.jpg"/>
          <p:cNvPicPr>
            <a:picLocks noChangeAspect="1" noChangeArrowheads="1"/>
          </p:cNvPicPr>
          <p:nvPr/>
        </p:nvPicPr>
        <p:blipFill>
          <a:blip r:embed="rId4" cstate="screen"/>
          <a:srcRect/>
          <a:stretch>
            <a:fillRect/>
          </a:stretch>
        </p:blipFill>
        <p:spPr bwMode="auto">
          <a:xfrm>
            <a:off x="6660232" y="4725144"/>
            <a:ext cx="1584176" cy="805787"/>
          </a:xfrm>
          <a:prstGeom prst="rect">
            <a:avLst/>
          </a:prstGeom>
          <a:noFill/>
        </p:spPr>
      </p:pic>
      <p:sp>
        <p:nvSpPr>
          <p:cNvPr id="9" name="Rectangle 8"/>
          <p:cNvSpPr/>
          <p:nvPr/>
        </p:nvSpPr>
        <p:spPr>
          <a:xfrm>
            <a:off x="647056" y="260648"/>
            <a:ext cx="8496944" cy="461665"/>
          </a:xfrm>
          <a:prstGeom prst="rect">
            <a:avLst/>
          </a:prstGeom>
        </p:spPr>
        <p:txBody>
          <a:bodyPr wrap="square">
            <a:spAutoFit/>
          </a:bodyPr>
          <a:lstStyle/>
          <a:p>
            <a:r>
              <a:rPr lang="en-GB" sz="2400" b="1" dirty="0" smtClean="0">
                <a:latin typeface="Arial" pitchFamily="34" charset="0"/>
                <a:cs typeface="Arial" pitchFamily="34" charset="0"/>
              </a:rPr>
              <a:t>National Cycle Network routes in North Tyneside</a:t>
            </a:r>
          </a:p>
        </p:txBody>
      </p:sp>
      <p:pic>
        <p:nvPicPr>
          <p:cNvPr id="11" name="Picture 2" descr="S:\Environment\Engineering Services\TEAMS\Traffic Safety\Miscellaneous\Traffic\GRAEME CLARK\LTP CYCLE TEAM &amp; USEFUL PICS\USEFUL PICS &amp; LAW\20 Year Plan\Route and Services Logos and Design\Hadrians Route Map.bmp"/>
          <p:cNvPicPr>
            <a:picLocks noChangeAspect="1" noChangeArrowheads="1"/>
          </p:cNvPicPr>
          <p:nvPr/>
        </p:nvPicPr>
        <p:blipFill>
          <a:blip r:embed="rId5" cstate="screen"/>
          <a:srcRect/>
          <a:stretch>
            <a:fillRect/>
          </a:stretch>
        </p:blipFill>
        <p:spPr bwMode="auto">
          <a:xfrm>
            <a:off x="6588224" y="2276872"/>
            <a:ext cx="1728192" cy="848422"/>
          </a:xfrm>
          <a:prstGeom prst="rect">
            <a:avLst/>
          </a:prstGeom>
          <a:noFill/>
        </p:spPr>
      </p:pic>
      <p:pic>
        <p:nvPicPr>
          <p:cNvPr id="12" name="Picture 2" descr="S:\Environment\Engineering Services\TEAMS\Traffic Safety\Miscellaneous\Traffic\GRAEME CLARK\LTP CYCLE TEAM &amp; USEFUL PICS\USEFUL PICS &amp; LAW\20 Year Plan\Route and Services Logos and Design\NSCR_logo2.jpg"/>
          <p:cNvPicPr>
            <a:picLocks noChangeAspect="1" noChangeArrowheads="1"/>
          </p:cNvPicPr>
          <p:nvPr/>
        </p:nvPicPr>
        <p:blipFill>
          <a:blip r:embed="rId6" cstate="screen"/>
          <a:srcRect/>
          <a:stretch>
            <a:fillRect/>
          </a:stretch>
        </p:blipFill>
        <p:spPr bwMode="auto">
          <a:xfrm>
            <a:off x="6588224" y="3522196"/>
            <a:ext cx="1800200" cy="1032523"/>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Powerpoint2.jpg"/>
          <p:cNvPicPr>
            <a:picLocks noChangeAspect="1"/>
          </p:cNvPicPr>
          <p:nvPr/>
        </p:nvPicPr>
        <p:blipFill>
          <a:blip r:embed="rId2" cstate="screen"/>
          <a:stretch>
            <a:fillRect/>
          </a:stretch>
        </p:blipFill>
        <p:spPr>
          <a:xfrm>
            <a:off x="0" y="-243407"/>
            <a:ext cx="9144000" cy="6696744"/>
          </a:xfrm>
          <a:prstGeom prst="rect">
            <a:avLst/>
          </a:prstGeom>
        </p:spPr>
      </p:pic>
      <p:sp>
        <p:nvSpPr>
          <p:cNvPr id="2" name="Title 1"/>
          <p:cNvSpPr>
            <a:spLocks noGrp="1"/>
          </p:cNvSpPr>
          <p:nvPr>
            <p:ph type="title"/>
          </p:nvPr>
        </p:nvSpPr>
        <p:spPr>
          <a:xfrm>
            <a:off x="323528" y="1196752"/>
            <a:ext cx="8496944" cy="1080120"/>
          </a:xfrm>
        </p:spPr>
        <p:txBody>
          <a:bodyPr anchor="t">
            <a:normAutofit fontScale="90000"/>
          </a:bodyPr>
          <a:lstStyle/>
          <a:p>
            <a:pPr algn="l"/>
            <a:r>
              <a:rPr lang="en-GB" sz="2700" dirty="0" smtClean="0">
                <a:latin typeface="Arial" pitchFamily="34" charset="0"/>
                <a:cs typeface="Arial" pitchFamily="34" charset="0"/>
              </a:rPr>
              <a:t/>
            </a:r>
            <a:br>
              <a:rPr lang="en-GB" sz="2700" dirty="0" smtClean="0">
                <a:latin typeface="Arial" pitchFamily="34" charset="0"/>
                <a:cs typeface="Arial" pitchFamily="34" charset="0"/>
              </a:rPr>
            </a:br>
            <a:r>
              <a:rPr lang="en-GB" sz="2700" dirty="0" smtClean="0">
                <a:latin typeface="Arial" pitchFamily="34" charset="0"/>
                <a:cs typeface="Arial" pitchFamily="34" charset="0"/>
              </a:rPr>
              <a:t/>
            </a:r>
            <a:br>
              <a:rPr lang="en-GB" sz="2700" dirty="0" smtClean="0">
                <a:latin typeface="Arial" pitchFamily="34" charset="0"/>
                <a:cs typeface="Arial" pitchFamily="34" charset="0"/>
              </a:rPr>
            </a:br>
            <a:r>
              <a:rPr lang="en-GB" sz="1800" dirty="0" smtClean="0">
                <a:latin typeface="Arial" pitchFamily="34" charset="0"/>
                <a:cs typeface="Arial" pitchFamily="34" charset="0"/>
              </a:rPr>
              <a:t/>
            </a:r>
            <a:br>
              <a:rPr lang="en-GB" sz="1800" dirty="0" smtClean="0">
                <a:latin typeface="Arial" pitchFamily="34" charset="0"/>
                <a:cs typeface="Arial" pitchFamily="34" charset="0"/>
              </a:rPr>
            </a:br>
            <a:r>
              <a:rPr lang="en-GB" sz="2000" b="1" dirty="0" smtClean="0">
                <a:latin typeface="Arial" pitchFamily="34" charset="0"/>
                <a:cs typeface="Arial" pitchFamily="34" charset="0"/>
              </a:rPr>
              <a:t/>
            </a:r>
            <a:br>
              <a:rPr lang="en-GB" sz="2000" b="1" dirty="0" smtClean="0">
                <a:latin typeface="Arial" pitchFamily="34" charset="0"/>
                <a:cs typeface="Arial" pitchFamily="34" charset="0"/>
              </a:rPr>
            </a:br>
            <a:r>
              <a:rPr lang="en-GB" sz="2400" b="1" dirty="0" smtClean="0">
                <a:solidFill>
                  <a:schemeClr val="tx2"/>
                </a:solidFill>
                <a:latin typeface="Arial" pitchFamily="34" charset="0"/>
                <a:cs typeface="Arial" pitchFamily="34" charset="0"/>
              </a:rPr>
              <a:t/>
            </a:r>
            <a:br>
              <a:rPr lang="en-GB" sz="2400" b="1" dirty="0" smtClean="0">
                <a:solidFill>
                  <a:schemeClr val="tx2"/>
                </a:solidFill>
                <a:latin typeface="Arial" pitchFamily="34" charset="0"/>
                <a:cs typeface="Arial" pitchFamily="34" charset="0"/>
              </a:rPr>
            </a:br>
            <a:endParaRPr lang="en-GB" sz="2400" b="1" dirty="0">
              <a:solidFill>
                <a:schemeClr val="tx2"/>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0BCDF099-9CA9-4954-81D2-6E14B1EB3612}" type="slidenum">
              <a:rPr lang="en-GB" smtClean="0"/>
              <a:pPr/>
              <a:t>7</a:t>
            </a:fld>
            <a:endParaRPr lang="en-GB"/>
          </a:p>
        </p:txBody>
      </p:sp>
      <p:sp>
        <p:nvSpPr>
          <p:cNvPr id="8" name="TextBox 7"/>
          <p:cNvSpPr txBox="1"/>
          <p:nvPr/>
        </p:nvSpPr>
        <p:spPr>
          <a:xfrm>
            <a:off x="323528" y="260648"/>
            <a:ext cx="4176464" cy="461665"/>
          </a:xfrm>
          <a:prstGeom prst="rect">
            <a:avLst/>
          </a:prstGeom>
          <a:noFill/>
        </p:spPr>
        <p:txBody>
          <a:bodyPr wrap="square" rtlCol="0">
            <a:spAutoFit/>
          </a:bodyPr>
          <a:lstStyle/>
          <a:p>
            <a:r>
              <a:rPr lang="en-GB" sz="2400" b="1" dirty="0" smtClean="0">
                <a:latin typeface="Arial" pitchFamily="34" charset="0"/>
                <a:cs typeface="Arial" pitchFamily="34" charset="0"/>
              </a:rPr>
              <a:t>Connecting the Network</a:t>
            </a:r>
            <a:endParaRPr lang="en-GB" sz="2400" dirty="0">
              <a:latin typeface="Arial" pitchFamily="34" charset="0"/>
              <a:cs typeface="Arial" pitchFamily="34" charset="0"/>
            </a:endParaRPr>
          </a:p>
        </p:txBody>
      </p:sp>
      <p:sp>
        <p:nvSpPr>
          <p:cNvPr id="10" name="TextBox 9"/>
          <p:cNvSpPr txBox="1"/>
          <p:nvPr/>
        </p:nvSpPr>
        <p:spPr>
          <a:xfrm>
            <a:off x="467544" y="5229200"/>
            <a:ext cx="8136904" cy="369332"/>
          </a:xfrm>
          <a:prstGeom prst="rect">
            <a:avLst/>
          </a:prstGeom>
          <a:noFill/>
        </p:spPr>
        <p:txBody>
          <a:bodyPr wrap="square" rtlCol="0">
            <a:spAutoFit/>
          </a:bodyPr>
          <a:lstStyle/>
          <a:p>
            <a:r>
              <a:rPr lang="en-GB" dirty="0" smtClean="0">
                <a:latin typeface="Arial" pitchFamily="34" charset="0"/>
                <a:cs typeface="Arial" pitchFamily="34" charset="0"/>
              </a:rPr>
              <a:t>The old  Willington Gut Bridge on Hadrian’s Cycle Way (Inaccessible) </a:t>
            </a:r>
            <a:endParaRPr lang="en-GB" dirty="0">
              <a:latin typeface="Arial" pitchFamily="34" charset="0"/>
              <a:cs typeface="Arial" pitchFamily="34" charset="0"/>
            </a:endParaRPr>
          </a:p>
        </p:txBody>
      </p:sp>
      <p:pic>
        <p:nvPicPr>
          <p:cNvPr id="1026" name="Picture 2" descr="U:\PRESENTATIONC\Presentation\stuff\bridge.jpg"/>
          <p:cNvPicPr>
            <a:picLocks noChangeAspect="1" noChangeArrowheads="1"/>
          </p:cNvPicPr>
          <p:nvPr/>
        </p:nvPicPr>
        <p:blipFill>
          <a:blip r:embed="rId3" cstate="screen"/>
          <a:srcRect/>
          <a:stretch>
            <a:fillRect/>
          </a:stretch>
        </p:blipFill>
        <p:spPr bwMode="auto">
          <a:xfrm>
            <a:off x="467544" y="836712"/>
            <a:ext cx="8064896" cy="4320479"/>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Powerpoint2.jpg"/>
          <p:cNvPicPr>
            <a:picLocks noChangeAspect="1"/>
          </p:cNvPicPr>
          <p:nvPr/>
        </p:nvPicPr>
        <p:blipFill>
          <a:blip r:embed="rId2" cstate="screen"/>
          <a:stretch>
            <a:fillRect/>
          </a:stretch>
        </p:blipFill>
        <p:spPr>
          <a:xfrm>
            <a:off x="0" y="-243408"/>
            <a:ext cx="9144000" cy="6737299"/>
          </a:xfrm>
          <a:prstGeom prst="rect">
            <a:avLst/>
          </a:prstGeom>
        </p:spPr>
      </p:pic>
      <p:sp>
        <p:nvSpPr>
          <p:cNvPr id="2" name="Title 1"/>
          <p:cNvSpPr>
            <a:spLocks noGrp="1"/>
          </p:cNvSpPr>
          <p:nvPr>
            <p:ph type="title"/>
          </p:nvPr>
        </p:nvSpPr>
        <p:spPr>
          <a:xfrm>
            <a:off x="323528" y="1196752"/>
            <a:ext cx="8496944" cy="1080120"/>
          </a:xfrm>
        </p:spPr>
        <p:txBody>
          <a:bodyPr anchor="t">
            <a:normAutofit fontScale="90000"/>
          </a:bodyPr>
          <a:lstStyle/>
          <a:p>
            <a:pPr algn="l"/>
            <a:r>
              <a:rPr lang="en-GB" sz="2700" dirty="0" smtClean="0">
                <a:latin typeface="Arial" pitchFamily="34" charset="0"/>
                <a:cs typeface="Arial" pitchFamily="34" charset="0"/>
              </a:rPr>
              <a:t/>
            </a:r>
            <a:br>
              <a:rPr lang="en-GB" sz="2700" dirty="0" smtClean="0">
                <a:latin typeface="Arial" pitchFamily="34" charset="0"/>
                <a:cs typeface="Arial" pitchFamily="34" charset="0"/>
              </a:rPr>
            </a:br>
            <a:r>
              <a:rPr lang="en-GB" sz="2700" dirty="0" smtClean="0">
                <a:latin typeface="Arial" pitchFamily="34" charset="0"/>
                <a:cs typeface="Arial" pitchFamily="34" charset="0"/>
              </a:rPr>
              <a:t/>
            </a:r>
            <a:br>
              <a:rPr lang="en-GB" sz="2700" dirty="0" smtClean="0">
                <a:latin typeface="Arial" pitchFamily="34" charset="0"/>
                <a:cs typeface="Arial" pitchFamily="34" charset="0"/>
              </a:rPr>
            </a:br>
            <a:r>
              <a:rPr lang="en-GB" sz="1800" dirty="0" smtClean="0">
                <a:latin typeface="Arial" pitchFamily="34" charset="0"/>
                <a:cs typeface="Arial" pitchFamily="34" charset="0"/>
              </a:rPr>
              <a:t/>
            </a:r>
            <a:br>
              <a:rPr lang="en-GB" sz="1800" dirty="0" smtClean="0">
                <a:latin typeface="Arial" pitchFamily="34" charset="0"/>
                <a:cs typeface="Arial" pitchFamily="34" charset="0"/>
              </a:rPr>
            </a:br>
            <a:r>
              <a:rPr lang="en-GB" sz="2000" b="1" dirty="0" smtClean="0">
                <a:latin typeface="Arial" pitchFamily="34" charset="0"/>
                <a:cs typeface="Arial" pitchFamily="34" charset="0"/>
              </a:rPr>
              <a:t/>
            </a:r>
            <a:br>
              <a:rPr lang="en-GB" sz="2000" b="1" dirty="0" smtClean="0">
                <a:latin typeface="Arial" pitchFamily="34" charset="0"/>
                <a:cs typeface="Arial" pitchFamily="34" charset="0"/>
              </a:rPr>
            </a:br>
            <a:r>
              <a:rPr lang="en-GB" sz="2400" b="1" dirty="0" smtClean="0">
                <a:solidFill>
                  <a:schemeClr val="tx2"/>
                </a:solidFill>
                <a:latin typeface="Arial" pitchFamily="34" charset="0"/>
                <a:cs typeface="Arial" pitchFamily="34" charset="0"/>
              </a:rPr>
              <a:t/>
            </a:r>
            <a:br>
              <a:rPr lang="en-GB" sz="2400" b="1" dirty="0" smtClean="0">
                <a:solidFill>
                  <a:schemeClr val="tx2"/>
                </a:solidFill>
                <a:latin typeface="Arial" pitchFamily="34" charset="0"/>
                <a:cs typeface="Arial" pitchFamily="34" charset="0"/>
              </a:rPr>
            </a:br>
            <a:endParaRPr lang="en-GB" sz="2400" b="1" dirty="0">
              <a:solidFill>
                <a:schemeClr val="tx2"/>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0BCDF099-9CA9-4954-81D2-6E14B1EB3612}" type="slidenum">
              <a:rPr lang="en-GB" smtClean="0"/>
              <a:pPr/>
              <a:t>8</a:t>
            </a:fld>
            <a:endParaRPr lang="en-GB"/>
          </a:p>
        </p:txBody>
      </p:sp>
      <p:pic>
        <p:nvPicPr>
          <p:cNvPr id="45058" name="Picture 2" descr="S:\Environment\Engineering Services\TEAMS\Traffic Safety\Miscellaneous\Traffic\GRAEME CLARK\LTP CYCLE TEAM &amp; USEFUL PICS\USEFUL PICS &amp; LAW\Pics for Tourist and Routes\Cyclists\Willington Gut Cyclists.jpg"/>
          <p:cNvPicPr>
            <a:picLocks noChangeAspect="1" noChangeArrowheads="1"/>
          </p:cNvPicPr>
          <p:nvPr/>
        </p:nvPicPr>
        <p:blipFill>
          <a:blip r:embed="rId3" cstate="screen"/>
          <a:srcRect/>
          <a:stretch>
            <a:fillRect/>
          </a:stretch>
        </p:blipFill>
        <p:spPr bwMode="auto">
          <a:xfrm>
            <a:off x="395536" y="404664"/>
            <a:ext cx="8352928" cy="4680520"/>
          </a:xfrm>
          <a:prstGeom prst="rect">
            <a:avLst/>
          </a:prstGeom>
          <a:noFill/>
        </p:spPr>
      </p:pic>
      <p:sp>
        <p:nvSpPr>
          <p:cNvPr id="10" name="TextBox 9"/>
          <p:cNvSpPr txBox="1"/>
          <p:nvPr/>
        </p:nvSpPr>
        <p:spPr>
          <a:xfrm>
            <a:off x="467544" y="5229200"/>
            <a:ext cx="8136904" cy="369332"/>
          </a:xfrm>
          <a:prstGeom prst="rect">
            <a:avLst/>
          </a:prstGeom>
          <a:noFill/>
        </p:spPr>
        <p:txBody>
          <a:bodyPr wrap="square" rtlCol="0">
            <a:spAutoFit/>
          </a:bodyPr>
          <a:lstStyle/>
          <a:p>
            <a:r>
              <a:rPr lang="en-GB" dirty="0" smtClean="0">
                <a:latin typeface="Arial" pitchFamily="34" charset="0"/>
                <a:cs typeface="Arial" pitchFamily="34" charset="0"/>
              </a:rPr>
              <a:t>Replacement bridge recycled from Kings Cross</a:t>
            </a:r>
            <a:endParaRPr lang="en-GB"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Powerpoint2.jpg"/>
          <p:cNvPicPr>
            <a:picLocks noChangeAspect="1"/>
          </p:cNvPicPr>
          <p:nvPr/>
        </p:nvPicPr>
        <p:blipFill>
          <a:blip r:embed="rId2" cstate="screen"/>
          <a:stretch>
            <a:fillRect/>
          </a:stretch>
        </p:blipFill>
        <p:spPr>
          <a:xfrm>
            <a:off x="0" y="-243408"/>
            <a:ext cx="9144000" cy="6737299"/>
          </a:xfrm>
          <a:prstGeom prst="rect">
            <a:avLst/>
          </a:prstGeom>
        </p:spPr>
      </p:pic>
      <p:sp>
        <p:nvSpPr>
          <p:cNvPr id="2" name="Title 1"/>
          <p:cNvSpPr>
            <a:spLocks noGrp="1"/>
          </p:cNvSpPr>
          <p:nvPr>
            <p:ph type="title"/>
          </p:nvPr>
        </p:nvSpPr>
        <p:spPr>
          <a:xfrm>
            <a:off x="323528" y="1196752"/>
            <a:ext cx="8496944" cy="1080120"/>
          </a:xfrm>
        </p:spPr>
        <p:txBody>
          <a:bodyPr anchor="t">
            <a:normAutofit fontScale="90000"/>
          </a:bodyPr>
          <a:lstStyle/>
          <a:p>
            <a:pPr algn="l"/>
            <a:r>
              <a:rPr lang="en-GB" sz="2700" dirty="0" smtClean="0">
                <a:latin typeface="Arial" pitchFamily="34" charset="0"/>
                <a:cs typeface="Arial" pitchFamily="34" charset="0"/>
              </a:rPr>
              <a:t/>
            </a:r>
            <a:br>
              <a:rPr lang="en-GB" sz="2700" dirty="0" smtClean="0">
                <a:latin typeface="Arial" pitchFamily="34" charset="0"/>
                <a:cs typeface="Arial" pitchFamily="34" charset="0"/>
              </a:rPr>
            </a:br>
            <a:r>
              <a:rPr lang="en-GB" sz="2700" dirty="0" smtClean="0">
                <a:latin typeface="Arial" pitchFamily="34" charset="0"/>
                <a:cs typeface="Arial" pitchFamily="34" charset="0"/>
              </a:rPr>
              <a:t/>
            </a:r>
            <a:br>
              <a:rPr lang="en-GB" sz="2700" dirty="0" smtClean="0">
                <a:latin typeface="Arial" pitchFamily="34" charset="0"/>
                <a:cs typeface="Arial" pitchFamily="34" charset="0"/>
              </a:rPr>
            </a:br>
            <a:r>
              <a:rPr lang="en-GB" sz="1800" dirty="0" smtClean="0">
                <a:latin typeface="Arial" pitchFamily="34" charset="0"/>
                <a:cs typeface="Arial" pitchFamily="34" charset="0"/>
              </a:rPr>
              <a:t/>
            </a:r>
            <a:br>
              <a:rPr lang="en-GB" sz="1800" dirty="0" smtClean="0">
                <a:latin typeface="Arial" pitchFamily="34" charset="0"/>
                <a:cs typeface="Arial" pitchFamily="34" charset="0"/>
              </a:rPr>
            </a:br>
            <a:r>
              <a:rPr lang="en-GB" sz="2000" b="1" dirty="0" smtClean="0">
                <a:latin typeface="Arial" pitchFamily="34" charset="0"/>
                <a:cs typeface="Arial" pitchFamily="34" charset="0"/>
              </a:rPr>
              <a:t/>
            </a:r>
            <a:br>
              <a:rPr lang="en-GB" sz="2000" b="1" dirty="0" smtClean="0">
                <a:latin typeface="Arial" pitchFamily="34" charset="0"/>
                <a:cs typeface="Arial" pitchFamily="34" charset="0"/>
              </a:rPr>
            </a:br>
            <a:r>
              <a:rPr lang="en-GB" sz="2400" b="1" dirty="0" smtClean="0">
                <a:solidFill>
                  <a:schemeClr val="tx2"/>
                </a:solidFill>
                <a:latin typeface="Arial" pitchFamily="34" charset="0"/>
                <a:cs typeface="Arial" pitchFamily="34" charset="0"/>
              </a:rPr>
              <a:t/>
            </a:r>
            <a:br>
              <a:rPr lang="en-GB" sz="2400" b="1" dirty="0" smtClean="0">
                <a:solidFill>
                  <a:schemeClr val="tx2"/>
                </a:solidFill>
                <a:latin typeface="Arial" pitchFamily="34" charset="0"/>
                <a:cs typeface="Arial" pitchFamily="34" charset="0"/>
              </a:rPr>
            </a:br>
            <a:endParaRPr lang="en-GB" sz="2400" b="1" dirty="0">
              <a:solidFill>
                <a:schemeClr val="tx2"/>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0BCDF099-9CA9-4954-81D2-6E14B1EB3612}" type="slidenum">
              <a:rPr lang="en-GB" smtClean="0"/>
              <a:pPr/>
              <a:t>9</a:t>
            </a:fld>
            <a:endParaRPr lang="en-GB"/>
          </a:p>
        </p:txBody>
      </p:sp>
      <p:pic>
        <p:nvPicPr>
          <p:cNvPr id="46082" name="Picture 2" descr="S:\Environment\Engineering Services\TEAMS\Traffic Safety\Miscellaneous\Traffic\GRAEME CLARK\LTP CYCLE TEAM &amp; USEFUL PICS\USEFUL PICS &amp; LAW\Pics for Tourist and Routes\Cyclists\Cyclists near 6 mile bridge.JPG"/>
          <p:cNvPicPr>
            <a:picLocks noChangeAspect="1" noChangeArrowheads="1"/>
          </p:cNvPicPr>
          <p:nvPr/>
        </p:nvPicPr>
        <p:blipFill>
          <a:blip r:embed="rId3" cstate="screen"/>
          <a:srcRect/>
          <a:stretch>
            <a:fillRect/>
          </a:stretch>
        </p:blipFill>
        <p:spPr bwMode="auto">
          <a:xfrm>
            <a:off x="323528" y="332657"/>
            <a:ext cx="8352928" cy="4752528"/>
          </a:xfrm>
          <a:prstGeom prst="rect">
            <a:avLst/>
          </a:prstGeom>
          <a:noFill/>
        </p:spPr>
      </p:pic>
      <p:sp>
        <p:nvSpPr>
          <p:cNvPr id="8" name="TextBox 7"/>
          <p:cNvSpPr txBox="1"/>
          <p:nvPr/>
        </p:nvSpPr>
        <p:spPr>
          <a:xfrm>
            <a:off x="323528" y="5157192"/>
            <a:ext cx="8424936" cy="461665"/>
          </a:xfrm>
          <a:prstGeom prst="rect">
            <a:avLst/>
          </a:prstGeom>
          <a:noFill/>
        </p:spPr>
        <p:txBody>
          <a:bodyPr wrap="square" rtlCol="0">
            <a:spAutoFit/>
          </a:bodyPr>
          <a:lstStyle/>
          <a:p>
            <a:r>
              <a:rPr lang="en-GB" sz="2400" b="1" dirty="0" smtClean="0">
                <a:latin typeface="Arial" pitchFamily="34" charset="0"/>
                <a:cs typeface="Arial" pitchFamily="34" charset="0"/>
              </a:rPr>
              <a:t>Waggonways Routes: Reivers Cycle Way Seaton Burn</a:t>
            </a:r>
            <a:endParaRPr lang="en-GB" sz="24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25AAA26BE1D944AC9E6C6AFFE8B5F9" ma:contentTypeVersion="0" ma:contentTypeDescription="Create a new document." ma:contentTypeScope="" ma:versionID="0887134f11808cb6c2d77ee78d664e45">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818104B-BEC7-447C-9520-B47CE4B07999}">
  <ds:schemaRefs>
    <ds:schemaRef ds:uri="http://schemas.microsoft.com/sharepoint/v3/contenttype/forms"/>
  </ds:schemaRefs>
</ds:datastoreItem>
</file>

<file path=customXml/itemProps2.xml><?xml version="1.0" encoding="utf-8"?>
<ds:datastoreItem xmlns:ds="http://schemas.openxmlformats.org/officeDocument/2006/customXml" ds:itemID="{BDA6DCA9-0175-468C-90C8-3A91E5AE1BA4}">
  <ds:schemaRefs>
    <ds:schemaRef ds:uri="http://schemas.microsoft.com/office/2006/metadata/properties"/>
  </ds:schemaRefs>
</ds:datastoreItem>
</file>

<file path=customXml/itemProps3.xml><?xml version="1.0" encoding="utf-8"?>
<ds:datastoreItem xmlns:ds="http://schemas.openxmlformats.org/officeDocument/2006/customXml" ds:itemID="{1B310347-2FA6-4F23-9FCE-9CD6DC9B78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4424</TotalTime>
  <Words>1613</Words>
  <Application>Microsoft Office PowerPoint</Application>
  <PresentationFormat>On-screen Show (4:3)</PresentationFormat>
  <Paragraphs>205</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Cycling and Public Rights of Way   Kevin Ridpath Graeme Clark</vt:lpstr>
      <vt:lpstr>Slide 2</vt:lpstr>
      <vt:lpstr>Cycling and the North Tyneside Cycling Strategy</vt:lpstr>
      <vt:lpstr>     </vt:lpstr>
      <vt:lpstr>     </vt:lpstr>
      <vt:lpstr>Slide 6</vt:lpstr>
      <vt:lpstr>     </vt:lpstr>
      <vt:lpstr>     </vt:lpstr>
      <vt:lpstr>     </vt:lpstr>
      <vt:lpstr>     </vt:lpstr>
      <vt:lpstr>With financial pressures, investment contracted and became limited mainly to maintaining the existing network and externally funded works.  Maintenance is undertaken but limited.     The main source of complaints relate to matters such as overgrown vegetation leading to a deterioration in surface standards.    </vt:lpstr>
      <vt:lpstr>Opportunities are sought to lever in external funding for improvements where possible: in most cases a local contribution is still required.  Examples including joint working with: - the former Tyne and Wear Integrated Transport Authority (ITA) to improve cycle routes as part of the refurbishment of the Tyne Pedestrian and Cyclist Tunnels  - the Highways Agency, to install crossings at A19 Holystone interchange and secure cycle-pedestrian bridges over slip roads as part of the Silverlink major scheme   </vt:lpstr>
      <vt:lpstr>Four Lane Ends-A188 junction improvements – funded through Local Pinch Point Fund; also improves walking and cycling route to Quorum Business Park  Coast Road (Billy Mill and Norham Road) major scheme – opportunities for improvements to Coast Road cycleway  Strategic Economic Plan (SEP) – potential funding for cycle infrastructure   Joint working with Sustrans e.g. on the Cycle Safety Fund scheme at Beach Road-Preston North Road roundabout  </vt:lpstr>
      <vt:lpstr>Slide 14</vt:lpstr>
      <vt:lpstr>Slide 15</vt:lpstr>
      <vt:lpstr>Slide 16</vt:lpstr>
      <vt:lpstr>Slide 17</vt:lpstr>
      <vt:lpstr>Slide 18</vt:lpstr>
      <vt:lpstr>Slide 19</vt:lpstr>
      <vt:lpstr>Bikeability national standard cycle training for school students – funded by a specific government grant; Technical Partner and Sports Development working to expand delivery  Tyne and Wear LSTF (Local Sustainable Transport Fund) – delivers projects in schools in partnership with voluntary sector organisations, e.g.  Sustrans on Bike It and FEAT 1st (Families Enjoying Active Travel); with Living Streets on Walk once a Week.  Free Cycle Maps distributed across the region and now on their 3rd edition</vt:lpstr>
      <vt:lpstr>Increase in cycling    </vt:lpstr>
      <vt:lpstr>National developments    </vt:lpstr>
      <vt:lpstr>The Cabinet Member for Economic Development has sought a higher profile for cycling and placed increased emphasis on engagement with user groups.   A workshop with cycling and rights of way user groups was held in January 2014.   Issues raised included continuity of route networks; definitive map updating, surfacing, maintenance and cleansing of routes.       </vt:lpstr>
      <vt:lpstr>Slide 24</vt:lpstr>
      <vt:lpstr>Slide 25</vt:lpstr>
      <vt:lpstr>Slide 26</vt:lpstr>
      <vt:lpstr>Sustrans funded a study tour to Velsen in the Netherlands.  Members and officers from several North East authorities attended, including the Chair of O&amp;S Environment Sub-Committee, Cllr  Brian Burdis.  The borough of Velsen is demographically similar to North Tyneside with comparable levels of car ownership.  However, sustained investment in high quality cycling infrastructure, with priority over side roads, has led to much higher levels of cycling among adults, children and family groups, and improved road safety.   </vt:lpstr>
      <vt:lpstr>Slide 28</vt:lpstr>
      <vt:lpstr>Slide 29</vt:lpstr>
      <vt:lpstr>Slide 30</vt:lpstr>
      <vt:lpstr>Public Rights of Way (PRoW)</vt:lpstr>
      <vt:lpstr>The Authority’s duty as a highway authority in respect of public rights of way is as follows: </vt:lpstr>
      <vt:lpstr>The Definitive Map and Statement are the legal record of the public's rights to use Public Footpaths, Public Bridleways, Restricted Byways and Byways Open to All Traffic.  The Definitive Map must be constantly reviewed and updated.  (Wildlife and Countryside Act 1981 s.53; modified by Countryside and Rights of Way Act 2000 s.53)      </vt:lpstr>
      <vt:lpstr>The Countryside and Rights of Way Act 2000 encouraged local authorities to undertake a detailed study and programme to record the many routes for which public right of way had become established, but which are not on the Definitive Map.  For all footpaths and bridleways in existence prior to 1949 but not on the definitive map, a lengthy process of investigation, negotiation with landowner, and addition to the map, must be completed for each route by the ‘cut-off’ date of 1 January 2026.  Any routes that have not been added by that date will be extinguished and have all public rights removed.        </vt:lpstr>
      <vt:lpstr>Slide 35</vt:lpstr>
      <vt:lpstr>In North Tyneside we have 4 separate maps stemming from the old Urban District Councils, Northumberland and Tyne and Wear.    The maps have never been consolidated and there are numerous routes in regular use which have not yet been added to the Definitive Map.      </vt:lpstr>
      <vt:lpstr>The Rights of Way Improvement Plan (RoWIP) forms an integral part of the Tyne and Wear Local Transport Plan.  The Local Access Forum (LAF) is a statutory body made up of voluntary members appointed in partnership across Tyne and Wear to guide and assist the local authorities in their duties.  Officers attend formal quarterly meetings to report to the forum and work directly with forum representatives at local level. Officers also work with stakeholders including Ramblers, British Horse Society and Bridleway Access Group.</vt:lpstr>
      <vt:lpstr>Slide 38</vt:lpstr>
      <vt:lpstr>Maintenance is not only a statutory duty but an essential element to support the continued growth in usage.</vt:lpstr>
      <vt:lpstr>Slide 40</vt:lpstr>
      <vt:lpstr>Slide 41</vt:lpstr>
      <vt:lpstr>Enforcement issues: Whitehouse Farm (Bellway) (before)</vt:lpstr>
      <vt:lpstr>Whitehouse Farm (Repair paid for by Bellway) (after)</vt:lpstr>
      <vt:lpstr>Scaffold Hill to Rising Sun (Northern Power Grid) (ongoing)</vt:lpstr>
      <vt:lpstr>Slide 45</vt:lpstr>
      <vt:lpstr>Slide 46</vt:lpstr>
      <vt:lpstr>Matters raised during engagement with stakeholders and user groups were taken into consideration in the preparation of the Annual Service Plan 2014/15.  As part of this, the 2014/15 Action Plan includes the following:  ES17: Definitive Map (Rights of Way) To determine priorities and programmes up to 2026  ES19: Cycling Strategy To develop a Cycling Strategy for the period from 2015            </vt:lpstr>
      <vt:lpstr>            </vt:lpstr>
    </vt:vector>
  </TitlesOfParts>
  <Company>Capita Symonds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daniel.ollett</dc:creator>
  <cp:lastModifiedBy>dpar0309</cp:lastModifiedBy>
  <cp:revision>436</cp:revision>
  <dcterms:created xsi:type="dcterms:W3CDTF">2013-09-20T13:40:46Z</dcterms:created>
  <dcterms:modified xsi:type="dcterms:W3CDTF">2015-02-05T07:38:29Z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0x0101008A25AAA26BE1D944AC9E6C6AFFE8B5F9</vt:lpwstr>
  </property>
</Properties>
</file>