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1"/>
  </p:notesMasterIdLst>
  <p:sldIdLst>
    <p:sldId id="326" r:id="rId2"/>
    <p:sldId id="325" r:id="rId3"/>
    <p:sldId id="312" r:id="rId4"/>
    <p:sldId id="318" r:id="rId5"/>
    <p:sldId id="321" r:id="rId6"/>
    <p:sldId id="327" r:id="rId7"/>
    <p:sldId id="329" r:id="rId8"/>
    <p:sldId id="322" r:id="rId9"/>
    <p:sldId id="330" r:id="rId1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80810" autoAdjust="0"/>
  </p:normalViewPr>
  <p:slideViewPr>
    <p:cSldViewPr>
      <p:cViewPr>
        <p:scale>
          <a:sx n="62" d="100"/>
          <a:sy n="62" d="100"/>
        </p:scale>
        <p:origin x="-71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344A-80F3-47DC-898E-DFB122EF7151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86B0A-983C-43DB-83EA-FA3F5527C16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86B0A-983C-43DB-83EA-FA3F5527C16F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FBCED-6A44-4657-823E-E699628581CE}" type="datetimeFigureOut">
              <a:rPr lang="en-GB" smtClean="0"/>
              <a:pPr/>
              <a:t>09/10/2014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277BBF-96E3-4F3F-B273-4A31DA0BEEF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 descr="WH ppt templat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1" y="5273824"/>
            <a:ext cx="9144001" cy="15841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619722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Development of 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waste collection strategy options </a:t>
            </a:r>
            <a:r>
              <a:rPr lang="en-GB" dirty="0" smtClean="0"/>
              <a:t>post </a:t>
            </a:r>
            <a:r>
              <a:rPr lang="en-GB" dirty="0" smtClean="0"/>
              <a:t>Weekly </a:t>
            </a:r>
            <a:r>
              <a:rPr lang="en-GB" dirty="0" smtClean="0"/>
              <a:t>Collection Support Scheme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Samantha Dand and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Catherine Lyons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Environment and Leisure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North Tyneside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Waste </a:t>
            </a:r>
            <a:r>
              <a:rPr lang="en-GB" sz="3600" b="1" dirty="0" smtClean="0"/>
              <a:t>Management Strategy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Strategy, “Changing our thinking…away from rubbish and towards a resource” has the objectives:</a:t>
            </a:r>
          </a:p>
          <a:p>
            <a:pPr lvl="1"/>
            <a:r>
              <a:rPr lang="en-GB" sz="2200" dirty="0" smtClean="0"/>
              <a:t>We will work with our residents to reduce waste produced per household</a:t>
            </a:r>
          </a:p>
          <a:p>
            <a:pPr lvl="1"/>
            <a:r>
              <a:rPr lang="en-GB" sz="2200" dirty="0" smtClean="0"/>
              <a:t>We will maximise the amount of waste that is reused, recycled or composted </a:t>
            </a:r>
          </a:p>
          <a:p>
            <a:pPr lvl="1"/>
            <a:r>
              <a:rPr lang="en-GB" sz="2200" dirty="0" smtClean="0"/>
              <a:t>We will put technology in place to recover value from our waste and minimise the amount we send to landfill</a:t>
            </a:r>
          </a:p>
          <a:p>
            <a:pPr lvl="1"/>
            <a:r>
              <a:rPr lang="en-GB" sz="2200" dirty="0" smtClean="0"/>
              <a:t>We will reduce our carbon footprint through better management of our waste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19000" contrast="-21000"/>
          </a:blip>
          <a:srcRect/>
          <a:stretch>
            <a:fillRect/>
          </a:stretch>
        </p:blipFill>
        <p:spPr bwMode="auto">
          <a:xfrm>
            <a:off x="6228184" y="1268760"/>
            <a:ext cx="2604625" cy="38610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 </a:t>
            </a:r>
            <a:r>
              <a:rPr lang="en-GB" sz="4000" b="1" dirty="0" smtClean="0"/>
              <a:t>Weekly Collection Support Scheme </a:t>
            </a:r>
            <a:br>
              <a:rPr lang="en-GB" sz="4000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0324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</a:t>
            </a:r>
            <a:r>
              <a:rPr lang="en-GB" sz="2400" b="1" dirty="0" smtClean="0"/>
              <a:t>Weekly Collection Support Scheme </a:t>
            </a:r>
            <a:r>
              <a:rPr lang="en-GB" sz="2400" dirty="0" smtClean="0"/>
              <a:t>is a grant from the Department for Communities and Local Government</a:t>
            </a:r>
          </a:p>
          <a:p>
            <a:r>
              <a:rPr lang="en-GB" sz="2400" dirty="0" smtClean="0"/>
              <a:t>Total funding £3.36m, £2,472k revenue, £883k capital</a:t>
            </a:r>
          </a:p>
          <a:p>
            <a:r>
              <a:rPr lang="en-GB" sz="2400" dirty="0" smtClean="0"/>
              <a:t>The funding focuses on four key elements: </a:t>
            </a:r>
          </a:p>
          <a:p>
            <a:pPr lvl="1"/>
            <a:r>
              <a:rPr lang="en-GB" sz="2000" dirty="0" smtClean="0"/>
              <a:t>Retaining weekly collections</a:t>
            </a:r>
          </a:p>
          <a:p>
            <a:pPr lvl="1"/>
            <a:r>
              <a:rPr lang="en-GB" sz="2000" dirty="0" smtClean="0"/>
              <a:t>Delivering an incentives and awareness campaign</a:t>
            </a:r>
          </a:p>
          <a:p>
            <a:pPr lvl="1"/>
            <a:r>
              <a:rPr lang="en-GB" sz="2000" dirty="0" smtClean="0"/>
              <a:t>Harmonising weekly collections across the Borough</a:t>
            </a:r>
          </a:p>
          <a:p>
            <a:pPr lvl="1"/>
            <a:r>
              <a:rPr lang="en-GB" sz="2000" dirty="0" smtClean="0"/>
              <a:t>Increasing the opportunity to ‘recycle on the go’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lking bin only.JPG"/>
          <p:cNvPicPr>
            <a:picLocks noChangeAspect="1"/>
          </p:cNvPicPr>
          <p:nvPr/>
        </p:nvPicPr>
        <p:blipFill>
          <a:blip r:embed="rId3" cstate="print">
            <a:lum bright="48000" contrast="-46000"/>
          </a:blip>
          <a:srcRect r="40452" b="72050"/>
          <a:stretch>
            <a:fillRect/>
          </a:stretch>
        </p:blipFill>
        <p:spPr>
          <a:xfrm>
            <a:off x="3804205" y="2204864"/>
            <a:ext cx="5339796" cy="3024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 </a:t>
            </a:r>
            <a:r>
              <a:rPr lang="en-GB" sz="4000" b="1" dirty="0" smtClean="0"/>
              <a:t>Weekly Collection Support Scheme </a:t>
            </a:r>
            <a:br>
              <a:rPr lang="en-GB" sz="4000" b="1" dirty="0" smtClean="0"/>
            </a:br>
            <a:r>
              <a:rPr lang="en-GB" sz="4000" b="1" dirty="0" smtClean="0"/>
              <a:t>Achievements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931224" cy="388843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Standard bins provided for all new premises </a:t>
            </a:r>
            <a:r>
              <a:rPr lang="en-GB" sz="2400" dirty="0" smtClean="0"/>
              <a:t>May </a:t>
            </a:r>
            <a:r>
              <a:rPr lang="en-GB" sz="2400" dirty="0" smtClean="0"/>
              <a:t>2013</a:t>
            </a:r>
          </a:p>
          <a:p>
            <a:r>
              <a:rPr lang="en-GB" sz="2400" dirty="0" smtClean="0"/>
              <a:t>Waste Awareness and Recycling Incentives Campaign launched January 2014</a:t>
            </a:r>
          </a:p>
          <a:p>
            <a:r>
              <a:rPr lang="en-GB" sz="2400" dirty="0" smtClean="0"/>
              <a:t>21 innovative ’talking’ recycling bins installed June 2014</a:t>
            </a:r>
          </a:p>
          <a:p>
            <a:r>
              <a:rPr lang="en-GB" sz="2400" dirty="0" smtClean="0"/>
              <a:t>On street recycling and litter wheeled bin covers installed September and October 2014</a:t>
            </a:r>
          </a:p>
          <a:p>
            <a:r>
              <a:rPr lang="en-GB" sz="2400" dirty="0" smtClean="0"/>
              <a:t>Two new specialist recycling collection vehicles received October 2014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32656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cycling bins.JPG"/>
          <p:cNvPicPr>
            <a:picLocks noChangeAspect="1"/>
          </p:cNvPicPr>
          <p:nvPr/>
        </p:nvPicPr>
        <p:blipFill>
          <a:blip r:embed="rId3" cstate="print">
            <a:lum bright="32000" contrast="-31000"/>
          </a:blip>
          <a:srcRect r="52534" b="41600"/>
          <a:stretch>
            <a:fillRect/>
          </a:stretch>
        </p:blipFill>
        <p:spPr>
          <a:xfrm>
            <a:off x="6084168" y="1484784"/>
            <a:ext cx="2697697" cy="40050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 </a:t>
            </a:r>
            <a:r>
              <a:rPr lang="en-GB" sz="4000" b="1" dirty="0" smtClean="0"/>
              <a:t>Weekly Collection Support Scheme </a:t>
            </a:r>
            <a:br>
              <a:rPr lang="en-GB" sz="4000" b="1" dirty="0" smtClean="0"/>
            </a:br>
            <a:r>
              <a:rPr lang="en-GB" sz="4000" b="1" dirty="0" smtClean="0"/>
              <a:t>Outcomes and Benefits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81642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New larger capacity recycling bins in every ward, doubling on-street capacity and contributing to increasing recycling rates</a:t>
            </a:r>
          </a:p>
          <a:p>
            <a:r>
              <a:rPr lang="en-GB" sz="2400" dirty="0" smtClean="0"/>
              <a:t>More specialist recycling vehicles improving service continuity and enabling service improvements</a:t>
            </a:r>
          </a:p>
          <a:p>
            <a:r>
              <a:rPr lang="en-GB" sz="2400" dirty="0" smtClean="0"/>
              <a:t>Standardised bins improving service efficiency</a:t>
            </a:r>
          </a:p>
          <a:p>
            <a:r>
              <a:rPr lang="en-GB" sz="2400" dirty="0" smtClean="0"/>
              <a:t>Increased awareness of actions to minimise waste and increase recycling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476672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Waste Collection Strategy </a:t>
            </a:r>
            <a:br>
              <a:rPr lang="en-GB" sz="3600" b="1" dirty="0" smtClean="0"/>
            </a:br>
            <a:r>
              <a:rPr lang="en-GB" sz="3600" b="1" dirty="0" smtClean="0"/>
              <a:t>Going Forward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en-GB" sz="2800" dirty="0" smtClean="0"/>
              <a:t>Deliver objectives in the Waste Strategy </a:t>
            </a:r>
          </a:p>
          <a:p>
            <a:r>
              <a:rPr lang="en-GB" sz="2800" dirty="0" smtClean="0"/>
              <a:t>Managing our waste following the end of the Weekly Collection Support Scheme</a:t>
            </a:r>
            <a:endParaRPr lang="en-GB" sz="2800" dirty="0" smtClean="0"/>
          </a:p>
          <a:p>
            <a:r>
              <a:rPr lang="en-GB" sz="2800" dirty="0" smtClean="0"/>
              <a:t>Managing </a:t>
            </a:r>
            <a:r>
              <a:rPr lang="en-GB" sz="2800" dirty="0" smtClean="0"/>
              <a:t>growth in the borough</a:t>
            </a:r>
          </a:p>
          <a:p>
            <a:r>
              <a:rPr lang="en-GB" sz="2800" dirty="0" smtClean="0"/>
              <a:t>Managing growth in waste 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 </a:t>
            </a:r>
            <a:r>
              <a:rPr lang="en-GB" sz="4000" b="1" dirty="0" smtClean="0"/>
              <a:t>Waste Collection Options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97552" cy="3960440"/>
          </a:xfrm>
        </p:spPr>
        <p:txBody>
          <a:bodyPr>
            <a:normAutofit/>
          </a:bodyPr>
          <a:lstStyle/>
          <a:p>
            <a:pPr lvl="0"/>
            <a:endParaRPr lang="en-GB" sz="2400" dirty="0" smtClean="0"/>
          </a:p>
          <a:p>
            <a:pPr lvl="0"/>
            <a:r>
              <a:rPr lang="en-GB" sz="3000" dirty="0" smtClean="0"/>
              <a:t>Weekly, alternate weekly, </a:t>
            </a:r>
            <a:r>
              <a:rPr lang="en-GB" sz="3000" dirty="0" smtClean="0"/>
              <a:t>three weekly or monthly collections of residual waste  </a:t>
            </a:r>
          </a:p>
          <a:p>
            <a:pPr lvl="0"/>
            <a:r>
              <a:rPr lang="en-GB" sz="3000" dirty="0" smtClean="0"/>
              <a:t>Communal collection areas </a:t>
            </a:r>
            <a:r>
              <a:rPr lang="en-GB" sz="3000" dirty="0" smtClean="0"/>
              <a:t>in areas of high </a:t>
            </a:r>
            <a:r>
              <a:rPr lang="en-GB" sz="3000" dirty="0" smtClean="0"/>
              <a:t>density </a:t>
            </a:r>
            <a:r>
              <a:rPr lang="en-GB" sz="3000" dirty="0" smtClean="0"/>
              <a:t>housing</a:t>
            </a:r>
            <a:endParaRPr lang="en-GB" sz="3000" dirty="0" smtClean="0"/>
          </a:p>
          <a:p>
            <a:pPr lvl="0"/>
            <a:r>
              <a:rPr lang="en-GB" sz="3000" dirty="0" smtClean="0"/>
              <a:t>Subscription for discretionary </a:t>
            </a:r>
            <a:r>
              <a:rPr lang="en-GB" sz="3000" dirty="0" smtClean="0"/>
              <a:t>collections</a:t>
            </a:r>
            <a:endParaRPr lang="en-GB" sz="3000" dirty="0" smtClean="0"/>
          </a:p>
          <a:p>
            <a:pPr lvl="0"/>
            <a:r>
              <a:rPr lang="en-GB" sz="3000" dirty="0" smtClean="0"/>
              <a:t>Partnership </a:t>
            </a:r>
            <a:r>
              <a:rPr lang="en-GB" sz="3000" dirty="0" smtClean="0"/>
              <a:t>working</a:t>
            </a:r>
            <a:endParaRPr lang="en-GB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04664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 </a:t>
            </a:r>
            <a:r>
              <a:rPr lang="en-GB" sz="4000" b="1" dirty="0" smtClean="0"/>
              <a:t>Waste Collection Options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7797552" cy="3960440"/>
          </a:xfrm>
        </p:spPr>
        <p:txBody>
          <a:bodyPr>
            <a:normAutofit/>
          </a:bodyPr>
          <a:lstStyle/>
          <a:p>
            <a:pPr lvl="0"/>
            <a:endParaRPr lang="en-GB" sz="2400" dirty="0" smtClean="0"/>
          </a:p>
          <a:p>
            <a:pPr lvl="0"/>
            <a:r>
              <a:rPr lang="en-GB" sz="3000" dirty="0" smtClean="0"/>
              <a:t>Additional/smaller containers </a:t>
            </a:r>
          </a:p>
          <a:p>
            <a:pPr lvl="0"/>
            <a:r>
              <a:rPr lang="en-GB" sz="3000" dirty="0" smtClean="0"/>
              <a:t>Frequency </a:t>
            </a:r>
            <a:r>
              <a:rPr lang="en-GB" sz="3000" dirty="0" smtClean="0"/>
              <a:t>of recycling </a:t>
            </a:r>
            <a:r>
              <a:rPr lang="en-GB" sz="3000" dirty="0" smtClean="0"/>
              <a:t>collection</a:t>
            </a:r>
          </a:p>
          <a:p>
            <a:r>
              <a:rPr lang="en-GB" sz="3000" dirty="0" smtClean="0"/>
              <a:t>Underground collection systems</a:t>
            </a:r>
          </a:p>
          <a:p>
            <a:pPr lvl="0"/>
            <a:r>
              <a:rPr lang="en-GB" sz="3000" dirty="0" smtClean="0"/>
              <a:t>Weekly </a:t>
            </a:r>
            <a:r>
              <a:rPr lang="en-GB" sz="3000" dirty="0" smtClean="0"/>
              <a:t>food waste collection</a:t>
            </a:r>
          </a:p>
          <a:p>
            <a:pPr lvl="0"/>
            <a:endParaRPr lang="en-GB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04664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en-GB" sz="2800" dirty="0" smtClean="0"/>
          </a:p>
        </p:txBody>
      </p:sp>
      <p:pic>
        <p:nvPicPr>
          <p:cNvPr id="1026" name="Picture 2" descr="S:\Environment &amp; Leisure\Photo Library\Recycling and Waste\new refuse vehicle sept 2014 reduc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4283968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4400" b="1" dirty="0" smtClean="0"/>
              <a:t>Questions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C White - No W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NTC White - No WH</Template>
  <TotalTime>2573</TotalTime>
  <Words>274</Words>
  <Application>Microsoft Office PowerPoint</Application>
  <PresentationFormat>On-screen Show (4:3)</PresentationFormat>
  <Paragraphs>57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NTC White - No WH</vt:lpstr>
      <vt:lpstr>Development of a  waste collection strategy options post Weekly Collection Support Scheme  </vt:lpstr>
      <vt:lpstr>North Tyneside  Waste Management Strategy</vt:lpstr>
      <vt:lpstr>  Weekly Collection Support Scheme  </vt:lpstr>
      <vt:lpstr>  Weekly Collection Support Scheme  Achievements </vt:lpstr>
      <vt:lpstr>  Weekly Collection Support Scheme  Outcomes and Benefits </vt:lpstr>
      <vt:lpstr>Waste Collection Strategy  Going Forward</vt:lpstr>
      <vt:lpstr>  Waste Collection Options  </vt:lpstr>
      <vt:lpstr>  Waste Collection Options  </vt:lpstr>
      <vt:lpstr>Slide 9</vt:lpstr>
    </vt:vector>
  </TitlesOfParts>
  <Company>NTC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hhud2812</dc:creator>
  <cp:lastModifiedBy>sdan0311</cp:lastModifiedBy>
  <cp:revision>285</cp:revision>
  <dcterms:created xsi:type="dcterms:W3CDTF">2013-07-08T11:31:47Z</dcterms:created>
  <dcterms:modified xsi:type="dcterms:W3CDTF">2014-10-09T14:21:02Z</dcterms:modified>
</cp:coreProperties>
</file>