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76" r:id="rId12"/>
    <p:sldId id="277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80" r:id="rId25"/>
    <p:sldId id="279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2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B06-3106-409A-AE19-ED93A643B286}" type="datetimeFigureOut">
              <a:rPr lang="en-GB" smtClean="0"/>
              <a:t>05/02/2015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B152-BC5E-4FE6-B92F-314AF4A05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72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B06-3106-409A-AE19-ED93A643B286}" type="datetimeFigureOut">
              <a:rPr lang="en-GB" smtClean="0"/>
              <a:t>05/02/2015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B152-BC5E-4FE6-B92F-314AF4A05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21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B06-3106-409A-AE19-ED93A643B286}" type="datetimeFigureOut">
              <a:rPr lang="en-GB" smtClean="0"/>
              <a:t>05/02/2015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B152-BC5E-4FE6-B92F-314AF4A05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34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B06-3106-409A-AE19-ED93A643B286}" type="datetimeFigureOut">
              <a:rPr lang="en-GB" smtClean="0"/>
              <a:t>05/02/2015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B152-BC5E-4FE6-B92F-314AF4A05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30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B06-3106-409A-AE19-ED93A643B286}" type="datetimeFigureOut">
              <a:rPr lang="en-GB" smtClean="0"/>
              <a:t>05/02/2015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B152-BC5E-4FE6-B92F-314AF4A05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31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B06-3106-409A-AE19-ED93A643B286}" type="datetimeFigureOut">
              <a:rPr lang="en-GB" smtClean="0"/>
              <a:t>05/02/2015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B152-BC5E-4FE6-B92F-314AF4A05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64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B06-3106-409A-AE19-ED93A643B286}" type="datetimeFigureOut">
              <a:rPr lang="en-GB" smtClean="0"/>
              <a:t>05/02/2015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B152-BC5E-4FE6-B92F-314AF4A05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42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B06-3106-409A-AE19-ED93A643B286}" type="datetimeFigureOut">
              <a:rPr lang="en-GB" smtClean="0"/>
              <a:t>05/02/2015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B152-BC5E-4FE6-B92F-314AF4A05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25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B06-3106-409A-AE19-ED93A643B286}" type="datetimeFigureOut">
              <a:rPr lang="en-GB" smtClean="0"/>
              <a:t>05/02/2015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B152-BC5E-4FE6-B92F-314AF4A05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71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B06-3106-409A-AE19-ED93A643B286}" type="datetimeFigureOut">
              <a:rPr lang="en-GB" smtClean="0"/>
              <a:t>05/02/2015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B152-BC5E-4FE6-B92F-314AF4A05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87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B06-3106-409A-AE19-ED93A643B286}" type="datetimeFigureOut">
              <a:rPr lang="en-GB" smtClean="0"/>
              <a:t>05/02/2015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B152-BC5E-4FE6-B92F-314AF4A05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57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30B06-3106-409A-AE19-ED93A643B286}" type="datetimeFigureOut">
              <a:rPr lang="en-GB" smtClean="0"/>
              <a:t>05/02/2015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1B152-BC5E-4FE6-B92F-314AF4A05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76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776864" cy="1224136"/>
          </a:xfrm>
          <a:prstGeom prst="rect">
            <a:avLst/>
          </a:prstGeom>
        </p:spPr>
      </p:pic>
      <p:pic>
        <p:nvPicPr>
          <p:cNvPr id="1027" name="Picture 3" descr="C:\Users\User\Desktop\Imag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4136"/>
            <a:ext cx="9144000" cy="575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944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It appears that the conservation work we have been carrying out in the dene is having an effect on the biodiversity of the area.</a:t>
            </a:r>
          </a:p>
          <a:p>
            <a:pPr marL="0" indent="0">
              <a:buNone/>
            </a:pPr>
            <a:endParaRPr lang="en-GB" sz="1600" dirty="0" smtClean="0"/>
          </a:p>
          <a:p>
            <a:pPr marL="0" indent="0" algn="ctr">
              <a:buNone/>
            </a:pPr>
            <a:r>
              <a:rPr lang="en-GB" dirty="0"/>
              <a:t>N</a:t>
            </a:r>
            <a:r>
              <a:rPr lang="en-GB" dirty="0" smtClean="0"/>
              <a:t>ew species have been Recorded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Density of survey species Increasing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38432" cy="193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090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/>
              <a:t>Common </a:t>
            </a:r>
            <a:r>
              <a:rPr lang="en-GB" sz="3100" dirty="0" smtClean="0"/>
              <a:t>Vetch  </a:t>
            </a:r>
            <a:r>
              <a:rPr lang="en-GB" sz="3100" i="1" dirty="0" err="1" smtClean="0"/>
              <a:t>Vicia</a:t>
            </a:r>
            <a:r>
              <a:rPr lang="en-GB" sz="3100" i="1" dirty="0" smtClean="0"/>
              <a:t> </a:t>
            </a:r>
            <a:r>
              <a:rPr lang="en-GB" sz="3100" i="1" dirty="0" err="1"/>
              <a:t>sativa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 descr="C:\Users\User\Desktop\vicia-sativa-subsp_-nigra30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646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587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 smtClean="0"/>
              <a:t>Goat's-beard </a:t>
            </a:r>
            <a:r>
              <a:rPr lang="en-GB" sz="3100" i="1" dirty="0" err="1" smtClean="0"/>
              <a:t>Tragopogon</a:t>
            </a:r>
            <a:r>
              <a:rPr lang="en-GB" sz="3100" i="1" dirty="0" smtClean="0"/>
              <a:t> </a:t>
            </a:r>
            <a:r>
              <a:rPr lang="en-GB" sz="3100" i="1" dirty="0" err="1"/>
              <a:t>pratensis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252519" cy="6392843"/>
          </a:xfrm>
        </p:spPr>
      </p:pic>
    </p:spTree>
    <p:extLst>
      <p:ext uri="{BB962C8B-B14F-4D97-AF65-F5344CB8AC3E}">
        <p14:creationId xmlns:p14="http://schemas.microsoft.com/office/powerpoint/2010/main" val="688520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b="1" i="1" dirty="0"/>
              <a:t>Didymium </a:t>
            </a:r>
            <a:r>
              <a:rPr lang="en-GB" sz="3100" b="1" i="1" dirty="0" err="1"/>
              <a:t>clavus</a:t>
            </a:r>
            <a:r>
              <a:rPr lang="en-GB" sz="3100" b="1" dirty="0"/>
              <a:t>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>According to the NBN Gateway this was the first record for Northumberland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1556792"/>
            <a:ext cx="8280921" cy="4320480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8781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Minute </a:t>
            </a:r>
            <a:r>
              <a:rPr lang="en-GB" sz="2800" b="1" dirty="0" err="1" smtClean="0"/>
              <a:t>Pouncewort</a:t>
            </a:r>
            <a:r>
              <a:rPr lang="en-GB" sz="2800" b="1" dirty="0" smtClean="0"/>
              <a:t>  </a:t>
            </a:r>
            <a:r>
              <a:rPr lang="en-GB" sz="2800" i="1" dirty="0" err="1" smtClean="0"/>
              <a:t>Cololejeunea</a:t>
            </a:r>
            <a:r>
              <a:rPr lang="en-GB" sz="2800" i="1" dirty="0" smtClean="0"/>
              <a:t> </a:t>
            </a:r>
            <a:r>
              <a:rPr lang="en-GB" sz="2800" i="1" dirty="0" err="1" smtClean="0"/>
              <a:t>minutissima</a:t>
            </a:r>
            <a:r>
              <a:rPr lang="en-GB" sz="2800" b="1" i="1" dirty="0" smtClean="0"/>
              <a:t/>
            </a:r>
            <a:br>
              <a:rPr lang="en-GB" sz="2800" b="1" i="1" dirty="0" smtClean="0"/>
            </a:br>
            <a:r>
              <a:rPr lang="en-GB" sz="2200" dirty="0" smtClean="0"/>
              <a:t>Only the second recorded sighting in Northumberland</a:t>
            </a:r>
            <a:endParaRPr lang="en-GB" sz="2200" dirty="0"/>
          </a:p>
        </p:txBody>
      </p:sp>
      <p:pic>
        <p:nvPicPr>
          <p:cNvPr id="8194" name="Picture 2" descr="C:\Users\User\Desktop\Image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35292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09329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leaves are minute (up to 0.20 mm long)</a:t>
            </a:r>
            <a:endParaRPr lang="en-GB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371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http://upload.wikimedia.org/wikipedia/commons/thumb/4/4b/Deilephila_porcellus_04.jpg/1280px-Deilephila_porcellus_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"/>
            <a:ext cx="9144000" cy="6856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796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19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i="1" dirty="0" err="1" smtClean="0"/>
              <a:t>Pammene</a:t>
            </a:r>
            <a:r>
              <a:rPr lang="en-GB" sz="2800" i="1" dirty="0" smtClean="0"/>
              <a:t> </a:t>
            </a:r>
            <a:r>
              <a:rPr lang="en-GB" sz="2800" i="1" dirty="0" err="1" smtClean="0"/>
              <a:t>fasciana</a:t>
            </a:r>
            <a:endParaRPr lang="en-GB" sz="2800" i="1" dirty="0"/>
          </a:p>
        </p:txBody>
      </p:sp>
      <p:pic>
        <p:nvPicPr>
          <p:cNvPr id="9218" name="Picture 2" descr="C:\Users\User\Desktop\12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71" y="1268760"/>
            <a:ext cx="9324593" cy="572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784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Codling Moth  </a:t>
            </a:r>
            <a:r>
              <a:rPr lang="en-GB" sz="2800" i="1" dirty="0" err="1" smtClean="0"/>
              <a:t>Cydia</a:t>
            </a:r>
            <a:r>
              <a:rPr lang="en-GB" sz="2800" i="1" dirty="0" smtClean="0"/>
              <a:t> </a:t>
            </a:r>
            <a:r>
              <a:rPr lang="en-GB" sz="2800" i="1" dirty="0" err="1" smtClean="0"/>
              <a:t>pomonella</a:t>
            </a:r>
            <a:endParaRPr lang="en-GB" sz="2800" i="1" dirty="0"/>
          </a:p>
        </p:txBody>
      </p:sp>
      <p:pic>
        <p:nvPicPr>
          <p:cNvPr id="10242" name="Picture 2" descr="C:\Users\User\Desktop\126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12776"/>
            <a:ext cx="9144001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263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C:\Users\User\Desktop\P4050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06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030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1" name="Picture 3" descr="C:\Users\User\Desktop\Imag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95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C:\Users\User\Desktop\P6090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603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C:\Users\User\Desktop\Image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827584"/>
            <a:ext cx="11881320" cy="89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690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 smtClean="0"/>
              <a:t>Jay </a:t>
            </a:r>
            <a:r>
              <a:rPr lang="en-GB" sz="3100" i="1" dirty="0" err="1" smtClean="0"/>
              <a:t>Garrulus</a:t>
            </a:r>
            <a:r>
              <a:rPr lang="en-GB" sz="3100" i="1" dirty="0" smtClean="0"/>
              <a:t> </a:t>
            </a:r>
            <a:r>
              <a:rPr lang="en-GB" sz="3100" i="1" dirty="0" err="1" smtClean="0"/>
              <a:t>glandarius</a:t>
            </a:r>
            <a:r>
              <a:rPr lang="en-GB" sz="3100" i="1" dirty="0" smtClean="0"/>
              <a:t> </a:t>
            </a:r>
            <a:br>
              <a:rPr lang="en-GB" sz="3100" i="1" dirty="0" smtClean="0"/>
            </a:br>
            <a:r>
              <a:rPr lang="en-GB" sz="2000" i="1" dirty="0" smtClean="0"/>
              <a:t>record in October</a:t>
            </a:r>
            <a:r>
              <a:rPr lang="en-GB" sz="3100" i="1" dirty="0" smtClean="0"/>
              <a:t> </a:t>
            </a:r>
            <a:r>
              <a:rPr lang="en-GB" sz="3100" dirty="0"/>
              <a:t/>
            </a:r>
            <a:br>
              <a:rPr lang="en-GB" sz="3100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642422"/>
          </a:xfrm>
        </p:spPr>
      </p:pic>
    </p:spTree>
    <p:extLst>
      <p:ext uri="{BB962C8B-B14F-4D97-AF65-F5344CB8AC3E}">
        <p14:creationId xmlns:p14="http://schemas.microsoft.com/office/powerpoint/2010/main" val="4087007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 smtClean="0"/>
              <a:t>Waxwing </a:t>
            </a:r>
            <a:r>
              <a:rPr lang="en-GB" sz="3100" i="1" dirty="0" err="1"/>
              <a:t>Bombycilla</a:t>
            </a:r>
            <a:r>
              <a:rPr lang="en-GB" sz="3100" i="1" dirty="0"/>
              <a:t> </a:t>
            </a:r>
            <a:r>
              <a:rPr lang="en-GB" sz="3100" i="1" dirty="0" err="1" smtClean="0"/>
              <a:t>garrulus</a:t>
            </a:r>
            <a:r>
              <a:rPr lang="en-GB" sz="3100" dirty="0"/>
              <a:t/>
            </a:r>
            <a:br>
              <a:rPr lang="en-GB" sz="3100" dirty="0"/>
            </a:br>
            <a:r>
              <a:rPr lang="en-GB" sz="2000" dirty="0"/>
              <a:t>record in October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252520" cy="5517232"/>
          </a:xfrm>
        </p:spPr>
      </p:pic>
    </p:spTree>
    <p:extLst>
      <p:ext uri="{BB962C8B-B14F-4D97-AF65-F5344CB8AC3E}">
        <p14:creationId xmlns:p14="http://schemas.microsoft.com/office/powerpoint/2010/main" val="2765578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Yellow browed warbler </a:t>
            </a:r>
            <a:r>
              <a:rPr lang="en-GB" sz="2800" i="1" dirty="0" err="1"/>
              <a:t>Phylloscopus</a:t>
            </a:r>
            <a:r>
              <a:rPr lang="en-GB" sz="2800" i="1" dirty="0"/>
              <a:t> </a:t>
            </a:r>
            <a:r>
              <a:rPr lang="en-GB" sz="2800" i="1" dirty="0" err="1"/>
              <a:t>inornatus</a:t>
            </a:r>
            <a:r>
              <a:rPr lang="en-GB" sz="2800" i="1" dirty="0"/>
              <a:t> 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1800" dirty="0" smtClean="0"/>
              <a:t>August </a:t>
            </a:r>
            <a:r>
              <a:rPr lang="en-GB" sz="1800" dirty="0"/>
              <a:t>migrant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0768"/>
            <a:ext cx="9808243" cy="5517137"/>
          </a:xfrm>
        </p:spPr>
      </p:pic>
    </p:spTree>
    <p:extLst>
      <p:ext uri="{BB962C8B-B14F-4D97-AF65-F5344CB8AC3E}">
        <p14:creationId xmlns:p14="http://schemas.microsoft.com/office/powerpoint/2010/main" val="2580756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en-GB" sz="3100" dirty="0"/>
              <a:t>Red Breasted </a:t>
            </a:r>
            <a:r>
              <a:rPr lang="en-GB" sz="3100" dirty="0" smtClean="0"/>
              <a:t>Flycatcher </a:t>
            </a:r>
            <a:r>
              <a:rPr lang="en-GB" sz="2800" i="1" dirty="0" err="1"/>
              <a:t>Ficedula</a:t>
            </a:r>
            <a:r>
              <a:rPr lang="en-GB" sz="2800" i="1" dirty="0"/>
              <a:t> </a:t>
            </a:r>
            <a:r>
              <a:rPr lang="en-GB" sz="2800" i="1" dirty="0" err="1" smtClean="0"/>
              <a:t>parva</a:t>
            </a:r>
            <a:r>
              <a:rPr lang="en-GB" sz="2800" i="1" dirty="0" smtClean="0"/>
              <a:t/>
            </a:r>
            <a:br>
              <a:rPr lang="en-GB" sz="2800" i="1" dirty="0" smtClean="0"/>
            </a:br>
            <a:r>
              <a:rPr lang="en-GB" sz="1800" dirty="0" smtClean="0"/>
              <a:t>October migrant</a:t>
            </a:r>
            <a:endParaRPr lang="en-GB" sz="2800" dirty="0"/>
          </a:p>
        </p:txBody>
      </p:sp>
      <p:pic>
        <p:nvPicPr>
          <p:cNvPr id="4" name="Content Placeholder 3" descr="http://upload.wikimedia.org/wikipedia/commons/thumb/9/99/Male_Red-breasted_Flycatcher.jpg/1280px-Male_Red-breasted_Flycatcher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9"/>
            <a:ext cx="9144000" cy="551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8398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Hume's leaf </a:t>
            </a:r>
            <a:r>
              <a:rPr lang="en-GB" sz="2800" dirty="0" smtClean="0"/>
              <a:t>warbler </a:t>
            </a:r>
            <a:r>
              <a:rPr lang="en-GB" sz="2800" i="1" dirty="0" err="1" smtClean="0"/>
              <a:t>Phylloscopus</a:t>
            </a:r>
            <a:r>
              <a:rPr lang="en-GB" sz="2800" i="1" dirty="0" smtClean="0"/>
              <a:t> </a:t>
            </a:r>
            <a:r>
              <a:rPr lang="en-GB" sz="2800" i="1" dirty="0" err="1"/>
              <a:t>humei</a:t>
            </a:r>
            <a:r>
              <a:rPr lang="en-GB" sz="2800" i="1" dirty="0"/>
              <a:t> 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1800" dirty="0" smtClean="0"/>
              <a:t>December </a:t>
            </a:r>
            <a:r>
              <a:rPr lang="en-GB" sz="1800" dirty="0"/>
              <a:t>migrant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733"/>
            <a:ext cx="9144000" cy="5448267"/>
          </a:xfrm>
        </p:spPr>
      </p:pic>
    </p:spTree>
    <p:extLst>
      <p:ext uri="{BB962C8B-B14F-4D97-AF65-F5344CB8AC3E}">
        <p14:creationId xmlns:p14="http://schemas.microsoft.com/office/powerpoint/2010/main" val="267885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Little </a:t>
            </a:r>
            <a:r>
              <a:rPr lang="en-GB" sz="2800" dirty="0" smtClean="0"/>
              <a:t>egret  </a:t>
            </a:r>
            <a:r>
              <a:rPr lang="en-GB" sz="2800" i="1" dirty="0" err="1" smtClean="0"/>
              <a:t>Egretta</a:t>
            </a:r>
            <a:r>
              <a:rPr lang="en-GB" sz="2800" i="1" dirty="0" smtClean="0"/>
              <a:t> </a:t>
            </a:r>
            <a:r>
              <a:rPr lang="en-GB" sz="2800" i="1" dirty="0" err="1" smtClean="0"/>
              <a:t>garzetta</a:t>
            </a:r>
            <a:r>
              <a:rPr lang="en-GB" sz="2800" dirty="0">
                <a:solidFill>
                  <a:prstClr val="black"/>
                </a:solidFill>
              </a:rPr>
              <a:t/>
            </a:r>
            <a:br>
              <a:rPr lang="en-GB" sz="2800" dirty="0">
                <a:solidFill>
                  <a:prstClr val="black"/>
                </a:solidFill>
              </a:rPr>
            </a:br>
            <a:r>
              <a:rPr lang="en-GB" sz="1800" dirty="0" smtClean="0">
                <a:solidFill>
                  <a:prstClr val="black"/>
                </a:solidFill>
              </a:rPr>
              <a:t>December </a:t>
            </a:r>
            <a:r>
              <a:rPr lang="en-GB" sz="1800" dirty="0">
                <a:solidFill>
                  <a:prstClr val="black"/>
                </a:solidFill>
              </a:rPr>
              <a:t>migrant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" y="1412776"/>
            <a:ext cx="10473667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6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5" name="Picture 3" descr="C:\Users\User\Desktop\Imag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09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9" name="Picture 3" descr="C:\Users\User\Desktop\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50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7" name="Picture 3" descr="C:\Users\User\Desktop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4824" y="-1755576"/>
            <a:ext cx="12277726" cy="921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91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3" name="Picture 3" descr="C:\Users\User\Desktop\Image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070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i="0" u="none" strike="noStrike" baseline="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GB" b="0" i="0" u="none" strike="noStrike" baseline="0" dirty="0" smtClean="0">
                <a:solidFill>
                  <a:srgbClr val="000000"/>
                </a:solidFill>
                <a:latin typeface="Times New Roman"/>
              </a:rPr>
            </a:br>
            <a:r>
              <a:rPr lang="en-GB" b="0" i="0" u="none" strike="noStrike" baseline="0" dirty="0" smtClean="0">
                <a:solidFill>
                  <a:srgbClr val="000000"/>
                </a:solidFill>
                <a:latin typeface="Times New Roman"/>
              </a:rPr>
              <a:t>Birds, Butterflies, Bumblebees and Ladybirds. </a:t>
            </a:r>
            <a:br>
              <a:rPr lang="en-GB" b="0" i="0" u="none" strike="noStrike" baseline="0" dirty="0" smtClean="0">
                <a:solidFill>
                  <a:srgbClr val="000000"/>
                </a:solidFill>
                <a:latin typeface="Times New Roman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30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In 2007 we started to keep a record of all sightings of Birds, Butterflies, Bumblebees and Ladybirds. </a:t>
            </a:r>
          </a:p>
          <a:p>
            <a:pPr marL="0" indent="0" algn="ctr">
              <a:buNone/>
            </a:pPr>
            <a:r>
              <a:rPr lang="en-GB" sz="30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The table below shows the increase in numbers recorded from 2007 to 2014. Species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pPr marL="0" indent="0">
              <a:buNone/>
            </a:pPr>
            <a:r>
              <a:rPr lang="en-GB" sz="3000" dirty="0" smtClean="0">
                <a:solidFill>
                  <a:srgbClr val="000000"/>
                </a:solidFill>
                <a:latin typeface="Times New Roman"/>
              </a:rPr>
              <a:t>                         N</a:t>
            </a:r>
            <a:r>
              <a:rPr lang="en-GB" sz="30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umber species       </a:t>
            </a:r>
            <a:r>
              <a:rPr lang="en-GB" sz="3000" dirty="0">
                <a:solidFill>
                  <a:srgbClr val="000000"/>
                </a:solidFill>
                <a:latin typeface="Times New Roman"/>
              </a:rPr>
              <a:t>N</a:t>
            </a:r>
            <a:r>
              <a:rPr lang="en-GB" sz="30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umber species </a:t>
            </a:r>
            <a:endParaRPr lang="en-GB" sz="3000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GB" sz="30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                                   2007 	           31/12/2014 	</a:t>
            </a:r>
          </a:p>
          <a:p>
            <a:pPr marL="0" indent="0">
              <a:buNone/>
            </a:pPr>
            <a:r>
              <a:rPr lang="en-GB" sz="30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Birds                      </a:t>
            </a:r>
            <a:r>
              <a:rPr lang="en-GB" sz="3000" b="0" i="0" u="none" strike="noStrike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sz="3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sz="3000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GB" sz="30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95* </a:t>
            </a:r>
            <a:r>
              <a:rPr lang="en-GB" sz="30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GB" sz="30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                124 </a:t>
            </a:r>
            <a:r>
              <a:rPr lang="en-GB" sz="30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pPr marL="0" indent="0">
              <a:buNone/>
            </a:pPr>
            <a:r>
              <a:rPr lang="en-GB" sz="30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Butterflies 	                </a:t>
            </a:r>
            <a:r>
              <a:rPr lang="en-GB" sz="30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14 	                  21 </a:t>
            </a:r>
            <a:r>
              <a:rPr lang="en-GB" sz="30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pPr marL="0" indent="0">
              <a:buNone/>
            </a:pPr>
            <a:r>
              <a:rPr lang="en-GB" sz="30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Bumblebees 	</a:t>
            </a:r>
            <a:r>
              <a:rPr lang="en-GB" sz="30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        3 	                  10 </a:t>
            </a:r>
            <a:r>
              <a:rPr lang="en-GB" sz="30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pPr marL="0" indent="0">
              <a:buNone/>
            </a:pPr>
            <a:r>
              <a:rPr lang="en-GB" sz="30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Ladybirds                </a:t>
            </a:r>
            <a:r>
              <a:rPr lang="en-GB" sz="3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sz="3000" dirty="0" smtClean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GB" sz="30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2 	                    6 </a:t>
            </a:r>
            <a:r>
              <a:rPr lang="en-GB" sz="30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79512" y="578526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0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en-GB" sz="20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Times New Roman"/>
              </a:rPr>
              <a:t>* This is the total number of species that had been recorded in the Brierdene by Nick Dales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06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Annual </a:t>
            </a:r>
            <a:r>
              <a:rPr lang="en-GB" sz="4000" dirty="0"/>
              <a:t>surveys </a:t>
            </a:r>
            <a:r>
              <a:rPr lang="en-GB" sz="4000" dirty="0" smtClean="0"/>
              <a:t>of Birds, Butterflies and Bumblebees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b="0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GB" sz="28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Species 	                             Results </a:t>
            </a:r>
          </a:p>
          <a:p>
            <a:pPr marL="0" indent="0">
              <a:buNone/>
            </a:pPr>
            <a:r>
              <a:rPr lang="en-GB" sz="28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pPr marL="0" indent="0">
              <a:buNone/>
            </a:pPr>
            <a:r>
              <a:rPr lang="en-GB" sz="28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Birds 	              Density increased by 71% from 2007 to 2014 	</a:t>
            </a:r>
          </a:p>
          <a:p>
            <a:pPr marL="0" indent="0">
              <a:buNone/>
            </a:pPr>
            <a:r>
              <a:rPr lang="en-GB" sz="28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Butterflies 	    Density increased by 88% from 2011 to 2014 	</a:t>
            </a:r>
          </a:p>
          <a:p>
            <a:pPr marL="0" indent="0">
              <a:buNone/>
            </a:pPr>
            <a:r>
              <a:rPr lang="en-GB" sz="28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Bumblebees     Density increased by 38% from 2013 to 2014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50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2014 Survey work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0141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33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BIO BLITZ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pPr marL="0" indent="0" algn="ctr">
              <a:buNone/>
            </a:pPr>
            <a:r>
              <a:rPr lang="en-GB" sz="28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Over 200 new species were found and recorded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pPr marL="0" indent="0" algn="ctr">
              <a:buNone/>
            </a:pPr>
            <a:endParaRPr lang="en-GB" b="0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pPr marL="0" indent="0" algn="ctr">
              <a:buNone/>
            </a:pPr>
            <a:r>
              <a:rPr lang="en-GB" sz="33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MOTH &amp; MINOR SURVEY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pPr marL="0" indent="0" algn="ctr">
              <a:buNone/>
            </a:pPr>
            <a:endParaRPr lang="en-GB" b="0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pPr marL="0" indent="0" algn="ctr">
              <a:buNone/>
            </a:pPr>
            <a:r>
              <a:rPr lang="en-GB" sz="30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101 species were found and recorded including some Northumberland rarities.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pPr marL="0" indent="0">
              <a:buNone/>
            </a:pPr>
            <a:endParaRPr lang="en-GB" b="0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pPr marL="0" indent="0" algn="ctr">
              <a:buNone/>
            </a:pPr>
            <a:r>
              <a:rPr lang="en-GB" sz="33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LOWER PLANT LIFE </a:t>
            </a:r>
            <a:r>
              <a:rPr lang="en-GB" sz="33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(Mosses, Lichens &amp; Liverworts) </a:t>
            </a:r>
          </a:p>
          <a:p>
            <a:pPr marL="0" indent="0">
              <a:buNone/>
            </a:pPr>
            <a:endParaRPr lang="en-GB" b="0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pPr marL="0" indent="0" algn="ctr">
              <a:buNone/>
            </a:pPr>
            <a:r>
              <a:rPr lang="en-GB" sz="30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115 species were found and recorded including one new and the second recording of a Lichen in Northumberland.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817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149</Words>
  <Application>Microsoft Office PowerPoint</Application>
  <PresentationFormat>On-screen Show (4:3)</PresentationFormat>
  <Paragraphs>47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Birds, Butterflies, Bumblebees and Ladybirds.  </vt:lpstr>
      <vt:lpstr>Annual surveys of Birds, Butterflies and Bumblebees</vt:lpstr>
      <vt:lpstr>2014 Survey work</vt:lpstr>
      <vt:lpstr>PowerPoint Presentation</vt:lpstr>
      <vt:lpstr>Common Vetch  Vicia sativa </vt:lpstr>
      <vt:lpstr> Goat's-beard Tragopogon pratensis  </vt:lpstr>
      <vt:lpstr>Didymium clavus  According to the NBN Gateway this was the first record for Northumberland</vt:lpstr>
      <vt:lpstr>Minute Pouncewort  Cololejeunea minutissima Only the second recorded sighting in Northumberland</vt:lpstr>
      <vt:lpstr>PowerPoint Presentation</vt:lpstr>
      <vt:lpstr>PowerPoint Presentation</vt:lpstr>
      <vt:lpstr>Pammene fasciana</vt:lpstr>
      <vt:lpstr>Codling Moth  Cydia pomonella</vt:lpstr>
      <vt:lpstr>PowerPoint Presentation</vt:lpstr>
      <vt:lpstr>PowerPoint Presentation</vt:lpstr>
      <vt:lpstr>PowerPoint Presentation</vt:lpstr>
      <vt:lpstr>   Jay Garrulus glandarius  record in October   </vt:lpstr>
      <vt:lpstr> Waxwing Bombycilla garrulus record in October  </vt:lpstr>
      <vt:lpstr>Yellow browed warbler Phylloscopus inornatus  August migrant</vt:lpstr>
      <vt:lpstr>Red Breasted Flycatcher Ficedula parva October migrant</vt:lpstr>
      <vt:lpstr>Hume's leaf warbler Phylloscopus humei  December migrant</vt:lpstr>
      <vt:lpstr>Little egret  Egretta garzetta December migrant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</cp:revision>
  <dcterms:created xsi:type="dcterms:W3CDTF">2015-02-02T16:53:29Z</dcterms:created>
  <dcterms:modified xsi:type="dcterms:W3CDTF">2015-02-05T11:28:35Z</dcterms:modified>
</cp:coreProperties>
</file>