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0106" autoAdjust="0"/>
  </p:normalViewPr>
  <p:slideViewPr>
    <p:cSldViewPr>
      <p:cViewPr varScale="1">
        <p:scale>
          <a:sx n="58" d="100"/>
          <a:sy n="58" d="100"/>
        </p:scale>
        <p:origin x="-8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11D58-C115-4FFA-90C2-FD963692B932}" type="datetimeFigureOut">
              <a:rPr lang="en-GB" smtClean="0"/>
              <a:pPr/>
              <a:t>09/02/2015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370C8D-D665-4BDB-A20F-640E4075623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7370C8D-D665-4BDB-A20F-640E4075623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latin typeface="+mn-lt"/>
                <a:ea typeface="+mn-ea"/>
                <a:cs typeface="+mn-cs"/>
              </a:rPr>
              <a:t>Povide</a:t>
            </a:r>
            <a:r>
              <a:rPr lang="en-GB" sz="1200" kern="1200" dirty="0" smtClean="0">
                <a:solidFill>
                  <a:schemeClr val="tx1"/>
                </a:solidFill>
                <a:latin typeface="+mn-lt"/>
                <a:ea typeface="+mn-ea"/>
                <a:cs typeface="+mn-cs"/>
              </a:rPr>
              <a:t> you with an overview of proposals to establish more biodiversity areas across the borough, incorporating bee friendly planting and establishing swathed grass areas.</a:t>
            </a:r>
          </a:p>
          <a:p>
            <a:endParaRPr lang="en-GB" dirty="0" smtClean="0"/>
          </a:p>
          <a:p>
            <a:pPr lvl="0"/>
            <a:r>
              <a:rPr lang="en-GB" sz="1200" b="1" kern="1200" dirty="0" smtClean="0">
                <a:solidFill>
                  <a:schemeClr val="tx1"/>
                </a:solidFill>
                <a:latin typeface="+mn-lt"/>
                <a:ea typeface="+mn-ea"/>
                <a:cs typeface="+mn-cs"/>
              </a:rPr>
              <a:t>Background</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Environment and Leisure Services has over recent years, increased the number of biodiversity sites across North Tyneside. This proposal will identify further sites to trial as biodiversity areas.</a:t>
            </a:r>
          </a:p>
          <a:p>
            <a:r>
              <a:rPr lang="en-GB" sz="1200" kern="1200" dirty="0" smtClean="0">
                <a:solidFill>
                  <a:schemeClr val="tx1"/>
                </a:solidFill>
                <a:latin typeface="+mn-lt"/>
                <a:ea typeface="+mn-ea"/>
                <a:cs typeface="+mn-cs"/>
              </a:rPr>
              <a:t> </a:t>
            </a:r>
          </a:p>
          <a:p>
            <a:pPr lvl="1"/>
            <a:r>
              <a:rPr lang="en-GB" sz="1200" kern="1200" dirty="0" smtClean="0">
                <a:solidFill>
                  <a:schemeClr val="tx1"/>
                </a:solidFill>
                <a:latin typeface="+mn-lt"/>
                <a:ea typeface="+mn-ea"/>
                <a:cs typeface="+mn-cs"/>
              </a:rPr>
              <a:t>We know that many of our residents would like to see an increase in biodiversity areas.  Wildlife interest groups such as the charity “Plantlife” are also campaigning for councils to manage their road side verges, particularly with wildflowers in mind. This campaign has been endorsed by Alan </a:t>
            </a:r>
            <a:r>
              <a:rPr lang="en-GB" sz="1200" kern="1200" dirty="0" err="1" smtClean="0">
                <a:solidFill>
                  <a:schemeClr val="tx1"/>
                </a:solidFill>
                <a:latin typeface="+mn-lt"/>
                <a:ea typeface="+mn-ea"/>
                <a:cs typeface="+mn-cs"/>
              </a:rPr>
              <a:t>Titchmarsh</a:t>
            </a:r>
            <a:r>
              <a:rPr lang="en-GB" sz="1200" kern="1200" dirty="0" smtClean="0">
                <a:solidFill>
                  <a:schemeClr val="tx1"/>
                </a:solidFill>
                <a:latin typeface="+mn-lt"/>
                <a:ea typeface="+mn-ea"/>
                <a:cs typeface="+mn-cs"/>
              </a:rPr>
              <a:t>, who launched the 'Alan Challenge', a guide to good road verge management.</a:t>
            </a: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The trialled change in the management of some grass areas will result in a more effective use of resources during the early part of the growing season, when demands on grass cutting services are at its highest.</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pPr lvl="0"/>
            <a:r>
              <a:rPr lang="en-GB" sz="1200" b="1" kern="1200" dirty="0" smtClean="0">
                <a:solidFill>
                  <a:schemeClr val="tx1"/>
                </a:solidFill>
                <a:latin typeface="+mn-lt"/>
                <a:ea typeface="+mn-ea"/>
                <a:cs typeface="+mn-cs"/>
              </a:rPr>
              <a:t>	Information</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Many of Britain’s birds, insects and plants are in decline (Defra, 2013). Amenity areas and especially road verges provide ideal locations for the growth of wild plants. If wildflowers are left to set seed, this is not only good for their own survival but they also support populations of insects, birds and mammals. With the loss of our natural meadows, wildflowers on road verges (and other amenity land) also play a vital role as a food source for pollinators; six species of bumblebee have declined by 80% in the last 50 years, with 71% of butterflies also in decline. Healthy road verges offer good wildlife corridors, allowing both plants and animals to survive in an intensively managed landscape (Plantlife, 2013).</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The proposal supports the Council’s strategy to ensure North Tyneside is a better place to live, work and visit and meets the aims and objectives set out in the Newcastle and North Tyneside Biodiversity Action Plan and Defra’s National Pollinator Strategy - for bees and other pollinators in England.  Defra’s 10 year strategy aims to support pollinators across towns, cities and the countryside by providing food, shelter and nest sites. </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£25k has been identified for the creation of further biodiversity areas, some of which will be used for seed sowing of pictoral and wild flower meadows, and interpretation signs. Schools will be encouraged to get involved in the creation and evaluation of the biodiversity areas and to create their own.</a:t>
            </a:r>
            <a:endParaRPr lang="en-GB" sz="11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7370C8D-D665-4BDB-A20F-640E4075623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0" fontAlgn="base" hangingPunct="0">
              <a:spcBef>
                <a:spcPct val="0"/>
              </a:spcBef>
              <a:spcAft>
                <a:spcPct val="0"/>
              </a:spcAft>
              <a:buFont typeface="Symbol" pitchFamily="18" charset="2"/>
              <a:buChar char=""/>
            </a:pPr>
            <a:r>
              <a:rPr lang="en-GB" sz="1200" dirty="0" smtClean="0"/>
              <a:t>These areas will</a:t>
            </a:r>
            <a:r>
              <a:rPr lang="en-GB" sz="1200" baseline="0" dirty="0" smtClean="0"/>
              <a:t> remain uncut until October.</a:t>
            </a:r>
            <a:r>
              <a:rPr lang="en-GB" sz="1200" dirty="0" smtClean="0"/>
              <a:t> </a:t>
            </a:r>
          </a:p>
          <a:p>
            <a:pPr lvl="1" eaLnBrk="0" fontAlgn="base" hangingPunct="0">
              <a:spcBef>
                <a:spcPct val="0"/>
              </a:spcBef>
              <a:spcAft>
                <a:spcPct val="0"/>
              </a:spcAft>
              <a:buFont typeface="Symbol" pitchFamily="18" charset="2"/>
              <a:buChar char=""/>
            </a:pPr>
            <a:endParaRPr lang="en-GB" sz="1200" dirty="0" smtClean="0"/>
          </a:p>
          <a:p>
            <a:pPr lvl="1" eaLnBrk="0" fontAlgn="base" hangingPunct="0">
              <a:spcBef>
                <a:spcPct val="0"/>
              </a:spcBef>
              <a:spcAft>
                <a:spcPct val="0"/>
              </a:spcAft>
              <a:buFont typeface="Symbol" pitchFamily="18" charset="2"/>
              <a:buChar char=""/>
            </a:pPr>
            <a:r>
              <a:rPr lang="en-GB" sz="1200" dirty="0" smtClean="0"/>
              <a:t>For the purposes of visual amenity, it may be necessary to cut some areas earlier than </a:t>
            </a:r>
            <a:r>
              <a:rPr lang="en-GB" sz="1200" dirty="0" err="1" smtClean="0"/>
              <a:t>October</a:t>
            </a:r>
            <a:r>
              <a:rPr lang="en-GB" sz="1600" dirty="0" err="1" smtClean="0">
                <a:latin typeface="Arial" pitchFamily="34" charset="0"/>
                <a:ea typeface="Calibri" pitchFamily="34" charset="0"/>
                <a:cs typeface="Arial" pitchFamily="34" charset="0"/>
              </a:rPr>
              <a:t>We</a:t>
            </a:r>
            <a:r>
              <a:rPr lang="en-GB" sz="1600" dirty="0" smtClean="0">
                <a:latin typeface="Arial" pitchFamily="34" charset="0"/>
                <a:ea typeface="Calibri" pitchFamily="34" charset="0"/>
                <a:cs typeface="Arial" pitchFamily="34" charset="0"/>
              </a:rPr>
              <a:t> know that many of our residents would like to see an increase in</a:t>
            </a:r>
          </a:p>
          <a:p>
            <a:pPr lvl="1" eaLnBrk="0" fontAlgn="base" hangingPunct="0">
              <a:spcBef>
                <a:spcPct val="0"/>
              </a:spcBef>
              <a:spcAft>
                <a:spcPct val="0"/>
              </a:spcAft>
            </a:pPr>
            <a:r>
              <a:rPr lang="en-GB" sz="1600" dirty="0" smtClean="0">
                <a:latin typeface="Arial" pitchFamily="34" charset="0"/>
                <a:ea typeface="Calibri" pitchFamily="34" charset="0"/>
                <a:cs typeface="Arial" pitchFamily="34" charset="0"/>
              </a:rPr>
              <a:t> biodiversity areas.  W</a:t>
            </a:r>
            <a:r>
              <a:rPr lang="en-GB" sz="1600" dirty="0" smtClean="0">
                <a:solidFill>
                  <a:srgbClr val="000000"/>
                </a:solidFill>
                <a:latin typeface="Arial" pitchFamily="34" charset="0"/>
                <a:ea typeface="Times New Roman" pitchFamily="18" charset="0"/>
                <a:cs typeface="Calibri" pitchFamily="34" charset="0"/>
              </a:rPr>
              <a:t>ildlife interest groups such as the charity “</a:t>
            </a:r>
            <a:r>
              <a:rPr lang="en-GB" sz="1600" dirty="0" err="1" smtClean="0">
                <a:solidFill>
                  <a:srgbClr val="000000"/>
                </a:solidFill>
                <a:latin typeface="Arial" pitchFamily="34" charset="0"/>
                <a:ea typeface="Times New Roman" pitchFamily="18" charset="0"/>
                <a:cs typeface="Calibri" pitchFamily="34" charset="0"/>
              </a:rPr>
              <a:t>Plantlife</a:t>
            </a:r>
            <a:r>
              <a:rPr lang="en-GB" sz="1600" dirty="0" smtClean="0">
                <a:solidFill>
                  <a:srgbClr val="000000"/>
                </a:solidFill>
                <a:latin typeface="Arial" pitchFamily="34" charset="0"/>
                <a:ea typeface="Times New Roman" pitchFamily="18" charset="0"/>
                <a:cs typeface="Calibri" pitchFamily="34" charset="0"/>
              </a:rPr>
              <a:t>” </a:t>
            </a:r>
          </a:p>
          <a:p>
            <a:pPr lvl="1" eaLnBrk="0" fontAlgn="base" hangingPunct="0">
              <a:spcBef>
                <a:spcPct val="0"/>
              </a:spcBef>
              <a:spcAft>
                <a:spcPct val="0"/>
              </a:spcAft>
            </a:pPr>
            <a:r>
              <a:rPr lang="en-GB" sz="1600" dirty="0" smtClean="0">
                <a:solidFill>
                  <a:srgbClr val="000000"/>
                </a:solidFill>
                <a:latin typeface="Arial" pitchFamily="34" charset="0"/>
                <a:ea typeface="Times New Roman" pitchFamily="18" charset="0"/>
                <a:cs typeface="Calibri" pitchFamily="34" charset="0"/>
              </a:rPr>
              <a:t>are also campaigning for councils to manage their road side verges, </a:t>
            </a:r>
          </a:p>
          <a:p>
            <a:pPr marL="457200" marR="0" lvl="1" indent="0" algn="l" defTabSz="914400" rtl="0" eaLnBrk="0" fontAlgn="base" latinLnBrk="0" hangingPunct="0">
              <a:lnSpc>
                <a:spcPct val="100000"/>
              </a:lnSpc>
              <a:spcBef>
                <a:spcPct val="0"/>
              </a:spcBef>
              <a:spcAft>
                <a:spcPct val="0"/>
              </a:spcAft>
              <a:buClrTx/>
              <a:buSzTx/>
              <a:buFontTx/>
              <a:buNone/>
              <a:tabLst/>
              <a:defRPr/>
            </a:pPr>
            <a:r>
              <a:rPr lang="en-GB" sz="1600" dirty="0" smtClean="0">
                <a:solidFill>
                  <a:srgbClr val="000000"/>
                </a:solidFill>
                <a:latin typeface="Arial" pitchFamily="34" charset="0"/>
                <a:ea typeface="Times New Roman" pitchFamily="18" charset="0"/>
                <a:cs typeface="Calibri" pitchFamily="34" charset="0"/>
              </a:rPr>
              <a:t>particularly with wildflowers in mind. This campaign has been endorsed by Alan </a:t>
            </a:r>
            <a:r>
              <a:rPr lang="en-GB" sz="1600" dirty="0" err="1" smtClean="0">
                <a:solidFill>
                  <a:srgbClr val="000000"/>
                </a:solidFill>
                <a:latin typeface="Arial" pitchFamily="34" charset="0"/>
                <a:ea typeface="Times New Roman" pitchFamily="18" charset="0"/>
                <a:cs typeface="Calibri" pitchFamily="34" charset="0"/>
              </a:rPr>
              <a:t>Titchmarsh</a:t>
            </a:r>
            <a:r>
              <a:rPr lang="en-GB" sz="1600" dirty="0" smtClean="0">
                <a:solidFill>
                  <a:srgbClr val="000000"/>
                </a:solidFill>
                <a:latin typeface="Arial" pitchFamily="34" charset="0"/>
                <a:ea typeface="Times New Roman" pitchFamily="18" charset="0"/>
                <a:cs typeface="Calibri" pitchFamily="34" charset="0"/>
              </a:rPr>
              <a:t>, who launched the 'Alan Challenge', a guide to good road verge management.</a:t>
            </a:r>
            <a:endParaRPr lang="en-GB" sz="1600" dirty="0" smtClean="0">
              <a:latin typeface="Arial" pitchFamily="34" charset="0"/>
              <a:cs typeface="Arial" pitchFamily="34" charset="0"/>
            </a:endParaRPr>
          </a:p>
          <a:p>
            <a:pPr lvl="0"/>
            <a:r>
              <a:rPr lang="en-GB" sz="1200" b="1" kern="1200" dirty="0" smtClean="0">
                <a:solidFill>
                  <a:schemeClr val="tx1"/>
                </a:solidFill>
                <a:latin typeface="+mn-lt"/>
                <a:ea typeface="+mn-ea"/>
                <a:cs typeface="+mn-cs"/>
              </a:rPr>
              <a:t>Implementation of the proposals</a:t>
            </a:r>
            <a:endParaRPr lang="en-GB" sz="11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Identified areas of grass will be left uncut until October. The balance will be maintained between formally managed, frequently cut spaces for recreation and less formal infrequently cut areas for biodiversity. The trial will enable species which are present in the grass areas to have the opportunity to grow, flower and set seed. This will attract  associated species such as pollinators. There will also be opportunities to improve the biodiversity of these areas further by sowing/planting wildflowers within them.</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Depending upon the success of the trial, some of the biodiversity areas could be further extended. In addition, some sites may be appropriate to develop further into woodlands / copses by planting with native tree species in association with the Woodland Trust.</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For reasons of safety, sight lines will continue to be cut at road junctions and their approaches. If necessary,  pathways will be cut in biodiversity areas covering large areas, these will also act as fire breaks to reduce fire risk.</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For the purposes of visual amenity, it may be necessary to cut some areas earlier than October.</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pPr lvl="1"/>
            <a:r>
              <a:rPr lang="en-GB" sz="1200" kern="1200" dirty="0" smtClean="0">
                <a:solidFill>
                  <a:schemeClr val="tx1"/>
                </a:solidFill>
                <a:latin typeface="+mn-lt"/>
                <a:ea typeface="+mn-ea"/>
                <a:cs typeface="+mn-cs"/>
              </a:rPr>
              <a:t>Annual / perennial flower mixes will be sown at selected strategic sites within the borough. The mixes will be sown to maximise on colour from the flowering display and a positive response from residents and visitors to the borough is anticipated. </a:t>
            </a:r>
            <a:endParaRPr lang="en-GB" sz="1100" kern="1200" dirty="0" smtClean="0">
              <a:solidFill>
                <a:schemeClr val="tx1"/>
              </a:solidFill>
              <a:latin typeface="+mn-lt"/>
              <a:ea typeface="+mn-ea"/>
              <a:cs typeface="+mn-cs"/>
            </a:endParaRPr>
          </a:p>
          <a:p>
            <a:pPr lvl="1" eaLnBrk="0" fontAlgn="base" hangingPunct="0">
              <a:spcBef>
                <a:spcPct val="0"/>
              </a:spcBef>
              <a:spcAft>
                <a:spcPct val="0"/>
              </a:spcAft>
            </a:pPr>
            <a:endParaRPr lang="en-GB" sz="1600" dirty="0" smtClean="0">
              <a:solidFill>
                <a:srgbClr val="000000"/>
              </a:solidFill>
              <a:latin typeface="Arial" pitchFamily="34" charset="0"/>
              <a:ea typeface="Times New Roman" pitchFamily="18" charset="0"/>
              <a:cs typeface="Calibri" pitchFamily="34" charset="0"/>
            </a:endParaRPr>
          </a:p>
          <a:p>
            <a:pPr lvl="1" eaLnBrk="0" fontAlgn="base" hangingPunct="0">
              <a:spcBef>
                <a:spcPct val="0"/>
              </a:spcBef>
              <a:spcAft>
                <a:spcPct val="0"/>
              </a:spcAft>
            </a:pPr>
            <a:endParaRPr lang="en-GB" sz="1600" dirty="0" smtClean="0">
              <a:solidFill>
                <a:srgbClr val="000000"/>
              </a:solidFill>
              <a:latin typeface="Arial" pitchFamily="34" charset="0"/>
              <a:ea typeface="Times New Roman" pitchFamily="18"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47370C8D-D665-4BDB-A20F-640E4075623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prstClr val="black"/>
                </a:solidFill>
                <a:latin typeface="Arial" pitchFamily="34" charset="0"/>
                <a:ea typeface="Calibri" pitchFamily="34" charset="0"/>
                <a:cs typeface="Arial" pitchFamily="34" charset="0"/>
              </a:rPr>
              <a:t>These areas are not used for recreation and therefore do not need to be cut regularly.</a:t>
            </a:r>
          </a:p>
          <a:p>
            <a:endParaRPr lang="en-GB" sz="1200" dirty="0" smtClean="0">
              <a:solidFill>
                <a:prstClr val="black"/>
              </a:solidFill>
              <a:latin typeface="Arial" pitchFamily="34" charset="0"/>
              <a:cs typeface="Arial" pitchFamily="34" charset="0"/>
            </a:endParaRPr>
          </a:p>
          <a:p>
            <a:pPr lvl="1"/>
            <a:r>
              <a:rPr lang="en-GB" sz="1200" b="1" kern="1200" dirty="0" smtClean="0">
                <a:solidFill>
                  <a:schemeClr val="tx1"/>
                </a:solidFill>
                <a:latin typeface="+mn-lt"/>
                <a:ea typeface="+mn-ea"/>
                <a:cs typeface="+mn-cs"/>
              </a:rPr>
              <a:t>Proposed locations</a:t>
            </a:r>
            <a:endParaRPr lang="en-GB" sz="11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North West Area</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Parts of Sandy Lane</a:t>
            </a:r>
          </a:p>
          <a:p>
            <a:pPr lvl="0"/>
            <a:r>
              <a:rPr lang="en-GB" sz="1200" kern="1200" dirty="0" smtClean="0">
                <a:solidFill>
                  <a:schemeClr val="tx1"/>
                </a:solidFill>
                <a:latin typeface="+mn-lt"/>
                <a:ea typeface="+mn-ea"/>
                <a:cs typeface="+mn-cs"/>
              </a:rPr>
              <a:t>Few areas in Stalks Road, near the bridge</a:t>
            </a:r>
          </a:p>
          <a:p>
            <a:pPr lvl="0"/>
            <a:r>
              <a:rPr lang="en-GB" sz="1200" kern="1200" dirty="0" smtClean="0">
                <a:solidFill>
                  <a:schemeClr val="tx1"/>
                </a:solidFill>
                <a:latin typeface="+mn-lt"/>
                <a:ea typeface="+mn-ea"/>
                <a:cs typeface="+mn-cs"/>
              </a:rPr>
              <a:t>Pylon field, swathe around the pylons and margins</a:t>
            </a:r>
          </a:p>
          <a:p>
            <a:pPr lvl="0"/>
            <a:r>
              <a:rPr lang="en-GB" sz="1200" kern="1200" dirty="0" smtClean="0">
                <a:solidFill>
                  <a:schemeClr val="tx1"/>
                </a:solidFill>
                <a:latin typeface="+mn-lt"/>
                <a:ea typeface="+mn-ea"/>
                <a:cs typeface="+mn-cs"/>
              </a:rPr>
              <a:t>Birchwood Avenue, swathe the woodland margin</a:t>
            </a:r>
          </a:p>
          <a:p>
            <a:pPr lvl="0"/>
            <a:r>
              <a:rPr lang="en-GB" sz="1200" kern="1200" dirty="0" err="1" smtClean="0">
                <a:solidFill>
                  <a:schemeClr val="tx1"/>
                </a:solidFill>
                <a:latin typeface="+mn-lt"/>
                <a:ea typeface="+mn-ea"/>
                <a:cs typeface="+mn-cs"/>
              </a:rPr>
              <a:t>Burnbridge</a:t>
            </a:r>
            <a:r>
              <a:rPr lang="en-GB" sz="1200" kern="1200" dirty="0" smtClean="0">
                <a:solidFill>
                  <a:schemeClr val="tx1"/>
                </a:solidFill>
                <a:latin typeface="+mn-lt"/>
                <a:ea typeface="+mn-ea"/>
                <a:cs typeface="+mn-cs"/>
              </a:rPr>
              <a:t>, tree understory and corner</a:t>
            </a:r>
          </a:p>
          <a:p>
            <a:pPr lvl="0"/>
            <a:r>
              <a:rPr lang="en-GB" sz="1200" kern="1200" dirty="0" smtClean="0">
                <a:solidFill>
                  <a:schemeClr val="tx1"/>
                </a:solidFill>
                <a:latin typeface="+mn-lt"/>
                <a:ea typeface="+mn-ea"/>
                <a:cs typeface="+mn-cs"/>
              </a:rPr>
              <a:t>Dudley Lane, beside hedge and roadside</a:t>
            </a:r>
          </a:p>
          <a:p>
            <a:pPr lvl="0"/>
            <a:r>
              <a:rPr lang="en-GB" sz="1200" kern="1200" dirty="0" smtClean="0">
                <a:solidFill>
                  <a:schemeClr val="tx1"/>
                </a:solidFill>
                <a:latin typeface="+mn-lt"/>
                <a:ea typeface="+mn-ea"/>
                <a:cs typeface="+mn-cs"/>
              </a:rPr>
              <a:t>B1321 and Love Avenue, tree understory</a:t>
            </a:r>
          </a:p>
          <a:p>
            <a:pPr lvl="0"/>
            <a:r>
              <a:rPr lang="en-GB" sz="1200" kern="1200" dirty="0" smtClean="0">
                <a:solidFill>
                  <a:schemeClr val="tx1"/>
                </a:solidFill>
                <a:latin typeface="+mn-lt"/>
                <a:ea typeface="+mn-ea"/>
                <a:cs typeface="+mn-cs"/>
              </a:rPr>
              <a:t>Fern Drive, increase the swathes beside the burn</a:t>
            </a:r>
          </a:p>
          <a:p>
            <a:pPr lvl="0"/>
            <a:r>
              <a:rPr lang="en-GB" sz="1200" kern="1200" dirty="0" err="1" smtClean="0">
                <a:solidFill>
                  <a:schemeClr val="tx1"/>
                </a:solidFill>
                <a:latin typeface="+mn-lt"/>
                <a:ea typeface="+mn-ea"/>
                <a:cs typeface="+mn-cs"/>
              </a:rPr>
              <a:t>Burradon</a:t>
            </a:r>
            <a:r>
              <a:rPr lang="en-GB" sz="1200" kern="1200" dirty="0" smtClean="0">
                <a:solidFill>
                  <a:schemeClr val="tx1"/>
                </a:solidFill>
                <a:latin typeface="+mn-lt"/>
                <a:ea typeface="+mn-ea"/>
                <a:cs typeface="+mn-cs"/>
              </a:rPr>
              <a:t> Road, leave single mowing strip</a:t>
            </a:r>
          </a:p>
          <a:p>
            <a:pPr lvl="0"/>
            <a:r>
              <a:rPr lang="en-GB" sz="1200" kern="1200" dirty="0" err="1" smtClean="0">
                <a:solidFill>
                  <a:schemeClr val="tx1"/>
                </a:solidFill>
                <a:latin typeface="+mn-lt"/>
                <a:ea typeface="+mn-ea"/>
                <a:cs typeface="+mn-cs"/>
              </a:rPr>
              <a:t>Weetslade</a:t>
            </a:r>
            <a:r>
              <a:rPr lang="en-GB" sz="1200" kern="1200" dirty="0" smtClean="0">
                <a:solidFill>
                  <a:schemeClr val="tx1"/>
                </a:solidFill>
                <a:latin typeface="+mn-lt"/>
                <a:ea typeface="+mn-ea"/>
                <a:cs typeface="+mn-cs"/>
              </a:rPr>
              <a:t> Road, strips between trees and field margin</a:t>
            </a:r>
          </a:p>
          <a:p>
            <a:pPr lvl="0"/>
            <a:r>
              <a:rPr lang="en-GB" sz="1200" kern="1200" dirty="0" smtClean="0">
                <a:solidFill>
                  <a:schemeClr val="tx1"/>
                </a:solidFill>
                <a:latin typeface="+mn-lt"/>
                <a:ea typeface="+mn-ea"/>
                <a:cs typeface="+mn-cs"/>
              </a:rPr>
              <a:t>B 1317 Killingworth Way, single mowing strip.</a:t>
            </a:r>
          </a:p>
          <a:p>
            <a:pPr lvl="0"/>
            <a:r>
              <a:rPr lang="en-GB" sz="1200" kern="1200" dirty="0" err="1" smtClean="0">
                <a:solidFill>
                  <a:schemeClr val="tx1"/>
                </a:solidFill>
                <a:latin typeface="+mn-lt"/>
                <a:ea typeface="+mn-ea"/>
                <a:cs typeface="+mn-cs"/>
              </a:rPr>
              <a:t>Backworth</a:t>
            </a:r>
            <a:r>
              <a:rPr lang="en-GB" sz="1200" kern="1200" dirty="0" smtClean="0">
                <a:solidFill>
                  <a:schemeClr val="tx1"/>
                </a:solidFill>
                <a:latin typeface="+mn-lt"/>
                <a:ea typeface="+mn-ea"/>
                <a:cs typeface="+mn-cs"/>
              </a:rPr>
              <a:t> Lane, single mowing strip on North side</a:t>
            </a:r>
          </a:p>
          <a:p>
            <a:pPr lvl="0"/>
            <a:r>
              <a:rPr lang="en-GB" sz="1200" kern="1200" dirty="0" smtClean="0">
                <a:solidFill>
                  <a:schemeClr val="tx1"/>
                </a:solidFill>
                <a:latin typeface="+mn-lt"/>
                <a:ea typeface="+mn-ea"/>
                <a:cs typeface="+mn-cs"/>
              </a:rPr>
              <a:t>Castle Square, tree understory</a:t>
            </a:r>
          </a:p>
          <a:p>
            <a:pPr lvl="0"/>
            <a:r>
              <a:rPr lang="en-GB" sz="1200" kern="1200" dirty="0" smtClean="0">
                <a:solidFill>
                  <a:schemeClr val="tx1"/>
                </a:solidFill>
                <a:latin typeface="+mn-lt"/>
                <a:ea typeface="+mn-ea"/>
                <a:cs typeface="+mn-cs"/>
              </a:rPr>
              <a:t>Holystone Way, single swathe and </a:t>
            </a:r>
            <a:r>
              <a:rPr lang="en-GB" sz="1200" kern="1200" dirty="0" err="1" smtClean="0">
                <a:solidFill>
                  <a:schemeClr val="tx1"/>
                </a:solidFill>
                <a:latin typeface="+mn-lt"/>
                <a:ea typeface="+mn-ea"/>
                <a:cs typeface="+mn-cs"/>
              </a:rPr>
              <a:t>waggonways</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Whitley Road, single mowing strip</a:t>
            </a:r>
          </a:p>
          <a:p>
            <a:pPr lvl="0"/>
            <a:r>
              <a:rPr lang="en-GB" sz="1200" kern="1200" dirty="0" smtClean="0">
                <a:solidFill>
                  <a:schemeClr val="tx1"/>
                </a:solidFill>
                <a:latin typeface="+mn-lt"/>
                <a:ea typeface="+mn-ea"/>
                <a:cs typeface="+mn-cs"/>
              </a:rPr>
              <a:t>Forest hall Road and Great Lime Road, tree understory</a:t>
            </a:r>
          </a:p>
          <a:p>
            <a:pPr lvl="0"/>
            <a:r>
              <a:rPr lang="en-GB" sz="1200" kern="1200" dirty="0" smtClean="0">
                <a:solidFill>
                  <a:schemeClr val="tx1"/>
                </a:solidFill>
                <a:latin typeface="+mn-lt"/>
                <a:ea typeface="+mn-ea"/>
                <a:cs typeface="+mn-cs"/>
              </a:rPr>
              <a:t>Southgate, tree understory</a:t>
            </a:r>
          </a:p>
          <a:p>
            <a:pPr lvl="0"/>
            <a:r>
              <a:rPr lang="en-GB" sz="1200" kern="1200" dirty="0" smtClean="0">
                <a:solidFill>
                  <a:schemeClr val="tx1"/>
                </a:solidFill>
                <a:latin typeface="+mn-lt"/>
                <a:ea typeface="+mn-ea"/>
                <a:cs typeface="+mn-cs"/>
              </a:rPr>
              <a:t>Station Road, selective large existing mown areas, areas, tree 	</a:t>
            </a:r>
            <a:r>
              <a:rPr lang="en-GB" sz="1200" kern="1200" dirty="0" err="1" smtClean="0">
                <a:solidFill>
                  <a:schemeClr val="tx1"/>
                </a:solidFill>
                <a:latin typeface="+mn-lt"/>
                <a:ea typeface="+mn-ea"/>
                <a:cs typeface="+mn-cs"/>
              </a:rPr>
              <a:t>understorey</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Far end of Fusilier Field</a:t>
            </a:r>
          </a:p>
          <a:p>
            <a:pPr lvl="0"/>
            <a:r>
              <a:rPr lang="en-GB" sz="1200" kern="1200" dirty="0" smtClean="0">
                <a:solidFill>
                  <a:schemeClr val="tx1"/>
                </a:solidFill>
                <a:latin typeface="+mn-lt"/>
                <a:ea typeface="+mn-ea"/>
                <a:cs typeface="+mn-cs"/>
              </a:rPr>
              <a:t>Cat and Dog shelter field, swathing around trees</a:t>
            </a:r>
          </a:p>
          <a:p>
            <a:pPr lvl="0"/>
            <a:r>
              <a:rPr lang="en-GB" sz="1200" kern="1200" dirty="0" smtClean="0">
                <a:solidFill>
                  <a:schemeClr val="tx1"/>
                </a:solidFill>
                <a:latin typeface="+mn-lt"/>
                <a:ea typeface="+mn-ea"/>
                <a:cs typeface="+mn-cs"/>
              </a:rPr>
              <a:t>East and West Bailey, selective areas</a:t>
            </a:r>
          </a:p>
          <a:p>
            <a:pPr lvl="0"/>
            <a:r>
              <a:rPr lang="en-GB" sz="1200" kern="1200" dirty="0" smtClean="0">
                <a:solidFill>
                  <a:schemeClr val="tx1"/>
                </a:solidFill>
                <a:latin typeface="+mn-lt"/>
                <a:ea typeface="+mn-ea"/>
                <a:cs typeface="+mn-cs"/>
              </a:rPr>
              <a:t>Garth 21, </a:t>
            </a:r>
            <a:r>
              <a:rPr lang="en-GB" sz="1200" kern="1200" dirty="0" err="1" smtClean="0">
                <a:solidFill>
                  <a:schemeClr val="tx1"/>
                </a:solidFill>
                <a:latin typeface="+mn-lt"/>
                <a:ea typeface="+mn-ea"/>
                <a:cs typeface="+mn-cs"/>
              </a:rPr>
              <a:t>bankside</a:t>
            </a:r>
            <a:r>
              <a:rPr lang="en-GB" sz="1200" kern="1200" dirty="0" smtClean="0">
                <a:solidFill>
                  <a:schemeClr val="tx1"/>
                </a:solidFill>
                <a:latin typeface="+mn-lt"/>
                <a:ea typeface="+mn-ea"/>
                <a:cs typeface="+mn-cs"/>
              </a:rPr>
              <a:t> at </a:t>
            </a:r>
            <a:r>
              <a:rPr lang="en-GB" sz="1200" kern="1200" dirty="0" err="1" smtClean="0">
                <a:solidFill>
                  <a:schemeClr val="tx1"/>
                </a:solidFill>
                <a:latin typeface="+mn-lt"/>
                <a:ea typeface="+mn-ea"/>
                <a:cs typeface="+mn-cs"/>
              </a:rPr>
              <a:t>Megstone</a:t>
            </a:r>
            <a:r>
              <a:rPr lang="en-GB" sz="1200" kern="1200" dirty="0" smtClean="0">
                <a:solidFill>
                  <a:schemeClr val="tx1"/>
                </a:solidFill>
                <a:latin typeface="+mn-lt"/>
                <a:ea typeface="+mn-ea"/>
                <a:cs typeface="+mn-cs"/>
              </a:rPr>
              <a:t> Court and </a:t>
            </a:r>
            <a:r>
              <a:rPr lang="en-GB" sz="1200" kern="1200" dirty="0" err="1" smtClean="0">
                <a:solidFill>
                  <a:schemeClr val="tx1"/>
                </a:solidFill>
                <a:latin typeface="+mn-lt"/>
                <a:ea typeface="+mn-ea"/>
                <a:cs typeface="+mn-cs"/>
              </a:rPr>
              <a:t>Alderley</a:t>
            </a:r>
            <a:r>
              <a:rPr lang="en-GB" sz="1200" kern="1200" dirty="0" smtClean="0">
                <a:solidFill>
                  <a:schemeClr val="tx1"/>
                </a:solidFill>
                <a:latin typeface="+mn-lt"/>
                <a:ea typeface="+mn-ea"/>
                <a:cs typeface="+mn-cs"/>
              </a:rPr>
              <a:t> Drive</a:t>
            </a:r>
          </a:p>
          <a:p>
            <a:pPr lvl="0"/>
            <a:r>
              <a:rPr lang="en-GB" sz="1200" kern="1200" dirty="0" smtClean="0">
                <a:solidFill>
                  <a:schemeClr val="tx1"/>
                </a:solidFill>
                <a:latin typeface="+mn-lt"/>
                <a:ea typeface="+mn-ea"/>
                <a:cs typeface="+mn-cs"/>
              </a:rPr>
              <a:t>Ongar Way, swathe beside Quorum Business Park</a:t>
            </a: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South West Area</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Rear </a:t>
            </a:r>
            <a:r>
              <a:rPr lang="en-GB" sz="1200" kern="1200" dirty="0" err="1" smtClean="0">
                <a:solidFill>
                  <a:schemeClr val="tx1"/>
                </a:solidFill>
                <a:latin typeface="+mn-lt"/>
                <a:ea typeface="+mn-ea"/>
                <a:cs typeface="+mn-cs"/>
              </a:rPr>
              <a:t>Wharfedale</a:t>
            </a:r>
            <a:r>
              <a:rPr lang="en-GB" sz="1200" kern="1200" dirty="0" smtClean="0">
                <a:solidFill>
                  <a:schemeClr val="tx1"/>
                </a:solidFill>
                <a:latin typeface="+mn-lt"/>
                <a:ea typeface="+mn-ea"/>
                <a:cs typeface="+mn-cs"/>
              </a:rPr>
              <a:t> / </a:t>
            </a:r>
            <a:r>
              <a:rPr lang="en-GB" sz="1200" kern="1200" dirty="0" err="1" smtClean="0">
                <a:solidFill>
                  <a:schemeClr val="tx1"/>
                </a:solidFill>
                <a:latin typeface="+mn-lt"/>
                <a:ea typeface="+mn-ea"/>
                <a:cs typeface="+mn-cs"/>
              </a:rPr>
              <a:t>Wensleydale</a:t>
            </a:r>
            <a:r>
              <a:rPr lang="en-GB" sz="1200" kern="1200" dirty="0" smtClean="0">
                <a:solidFill>
                  <a:schemeClr val="tx1"/>
                </a:solidFill>
                <a:latin typeface="+mn-lt"/>
                <a:ea typeface="+mn-ea"/>
                <a:cs typeface="+mn-cs"/>
              </a:rPr>
              <a:t> (cut paths)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Hill by </a:t>
            </a:r>
            <a:r>
              <a:rPr lang="en-GB" sz="1200" kern="1200" dirty="0" err="1" smtClean="0">
                <a:solidFill>
                  <a:schemeClr val="tx1"/>
                </a:solidFill>
                <a:latin typeface="+mn-lt"/>
                <a:ea typeface="+mn-ea"/>
                <a:cs typeface="+mn-cs"/>
              </a:rPr>
              <a:t>Aldi’s</a:t>
            </a:r>
            <a:r>
              <a:rPr lang="en-GB" sz="1200" kern="1200" dirty="0" smtClean="0">
                <a:solidFill>
                  <a:schemeClr val="tx1"/>
                </a:solidFill>
                <a:latin typeface="+mn-lt"/>
                <a:ea typeface="+mn-ea"/>
                <a:cs typeface="+mn-cs"/>
              </a:rPr>
              <a:t>, rear Airedale / </a:t>
            </a:r>
            <a:r>
              <a:rPr lang="en-GB" sz="1200" kern="1200" dirty="0" err="1" smtClean="0">
                <a:solidFill>
                  <a:schemeClr val="tx1"/>
                </a:solidFill>
                <a:latin typeface="+mn-lt"/>
                <a:ea typeface="+mn-ea"/>
                <a:cs typeface="+mn-cs"/>
              </a:rPr>
              <a:t>Deepdale</a:t>
            </a:r>
            <a:r>
              <a:rPr lang="en-GB" sz="1200" kern="1200" dirty="0" smtClean="0">
                <a:solidFill>
                  <a:schemeClr val="tx1"/>
                </a:solidFill>
                <a:latin typeface="+mn-lt"/>
                <a:ea typeface="+mn-ea"/>
                <a:cs typeface="+mn-cs"/>
              </a:rPr>
              <a:t> (cut paths)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Rear Regents Park / Holland </a:t>
            </a:r>
            <a:r>
              <a:rPr lang="en-GB" sz="1200" kern="1200" dirty="0" err="1" smtClean="0">
                <a:solidFill>
                  <a:schemeClr val="tx1"/>
                </a:solidFill>
                <a:latin typeface="+mn-lt"/>
                <a:ea typeface="+mn-ea"/>
                <a:cs typeface="+mn-cs"/>
              </a:rPr>
              <a:t>Pk</a:t>
            </a:r>
            <a:r>
              <a:rPr lang="en-GB" sz="1200" kern="1200" dirty="0" smtClean="0">
                <a:solidFill>
                  <a:schemeClr val="tx1"/>
                </a:solidFill>
                <a:latin typeface="+mn-lt"/>
                <a:ea typeface="+mn-ea"/>
                <a:cs typeface="+mn-cs"/>
              </a:rPr>
              <a:t> / Home </a:t>
            </a:r>
            <a:r>
              <a:rPr lang="en-GB" sz="1200" kern="1200" dirty="0" err="1" smtClean="0">
                <a:solidFill>
                  <a:schemeClr val="tx1"/>
                </a:solidFill>
                <a:latin typeface="+mn-lt"/>
                <a:ea typeface="+mn-ea"/>
                <a:cs typeface="+mn-cs"/>
              </a:rPr>
              <a:t>Pk</a:t>
            </a:r>
            <a:r>
              <a:rPr lang="en-GB" sz="1200" kern="1200" dirty="0" smtClean="0">
                <a:solidFill>
                  <a:schemeClr val="tx1"/>
                </a:solidFill>
                <a:latin typeface="+mn-lt"/>
                <a:ea typeface="+mn-ea"/>
                <a:cs typeface="+mn-cs"/>
              </a:rPr>
              <a:t> (cut paths)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Rear Home </a:t>
            </a:r>
            <a:r>
              <a:rPr lang="en-GB" sz="1200" kern="1200" dirty="0" err="1" smtClean="0">
                <a:solidFill>
                  <a:schemeClr val="tx1"/>
                </a:solidFill>
                <a:latin typeface="+mn-lt"/>
                <a:ea typeface="+mn-ea"/>
                <a:cs typeface="+mn-cs"/>
              </a:rPr>
              <a:t>Pk</a:t>
            </a:r>
            <a:r>
              <a:rPr lang="en-GB" sz="1200" kern="1200" dirty="0" smtClean="0">
                <a:solidFill>
                  <a:schemeClr val="tx1"/>
                </a:solidFill>
                <a:latin typeface="+mn-lt"/>
                <a:ea typeface="+mn-ea"/>
                <a:cs typeface="+mn-cs"/>
              </a:rPr>
              <a:t> / Wiltshire Dr / Coast Rd</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Chicken Rd Field (Cut paths to play area)</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Battle Hill Dene (cut paths)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Black path Battle Hill / Hadrian Park (cut paths)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Rear </a:t>
            </a:r>
            <a:r>
              <a:rPr lang="en-GB" sz="1200" kern="1200" dirty="0" err="1" smtClean="0">
                <a:solidFill>
                  <a:schemeClr val="tx1"/>
                </a:solidFill>
                <a:latin typeface="+mn-lt"/>
                <a:ea typeface="+mn-ea"/>
                <a:cs typeface="+mn-cs"/>
              </a:rPr>
              <a:t>Blackhill</a:t>
            </a:r>
            <a:r>
              <a:rPr lang="en-GB" sz="1200" kern="1200" dirty="0" smtClean="0">
                <a:solidFill>
                  <a:schemeClr val="tx1"/>
                </a:solidFill>
                <a:latin typeface="+mn-lt"/>
                <a:ea typeface="+mn-ea"/>
                <a:cs typeface="+mn-cs"/>
              </a:rPr>
              <a:t> Ave. parallel with A19</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A19 / Melrose / Henley Gds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A19 / </a:t>
            </a:r>
            <a:r>
              <a:rPr lang="en-GB" sz="1200" kern="1200" dirty="0" err="1" smtClean="0">
                <a:solidFill>
                  <a:schemeClr val="tx1"/>
                </a:solidFill>
                <a:latin typeface="+mn-lt"/>
                <a:ea typeface="+mn-ea"/>
                <a:cs typeface="+mn-cs"/>
              </a:rPr>
              <a:t>Firtrees</a:t>
            </a:r>
            <a:r>
              <a:rPr lang="en-GB" sz="1200" kern="1200" dirty="0" smtClean="0">
                <a:solidFill>
                  <a:schemeClr val="tx1"/>
                </a:solidFill>
                <a:latin typeface="+mn-lt"/>
                <a:ea typeface="+mn-ea"/>
                <a:cs typeface="+mn-cs"/>
              </a:rPr>
              <a:t> Ave</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Wallsend Burn</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Archer St Field (Cut paths and football size area)</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Hadrian Rd (cut against the road)</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North East Area</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A1148 </a:t>
            </a:r>
            <a:r>
              <a:rPr lang="en-GB" sz="1200" kern="1200" dirty="0" err="1" smtClean="0">
                <a:solidFill>
                  <a:schemeClr val="tx1"/>
                </a:solidFill>
                <a:latin typeface="+mn-lt"/>
                <a:ea typeface="+mn-ea"/>
                <a:cs typeface="+mn-cs"/>
              </a:rPr>
              <a:t>Monkseaton</a:t>
            </a:r>
            <a:r>
              <a:rPr lang="en-GB" sz="1200" kern="1200" dirty="0" smtClean="0">
                <a:solidFill>
                  <a:schemeClr val="tx1"/>
                </a:solidFill>
                <a:latin typeface="+mn-lt"/>
                <a:ea typeface="+mn-ea"/>
                <a:cs typeface="+mn-cs"/>
              </a:rPr>
              <a:t> Drive, swathed areas</a:t>
            </a:r>
          </a:p>
          <a:p>
            <a:pPr lvl="0"/>
            <a:r>
              <a:rPr lang="en-GB" sz="1200" kern="1200" dirty="0" err="1" smtClean="0">
                <a:solidFill>
                  <a:schemeClr val="tx1"/>
                </a:solidFill>
                <a:latin typeface="+mn-lt"/>
                <a:ea typeface="+mn-ea"/>
                <a:cs typeface="+mn-cs"/>
              </a:rPr>
              <a:t>Brierdene</a:t>
            </a:r>
            <a:r>
              <a:rPr lang="en-GB" sz="1200" kern="1200" dirty="0" smtClean="0">
                <a:solidFill>
                  <a:schemeClr val="tx1"/>
                </a:solidFill>
                <a:latin typeface="+mn-lt"/>
                <a:ea typeface="+mn-ea"/>
                <a:cs typeface="+mn-cs"/>
              </a:rPr>
              <a:t>, rig and furrow, swathe in beside footpath</a:t>
            </a:r>
          </a:p>
          <a:p>
            <a:pPr lvl="0"/>
            <a:r>
              <a:rPr lang="en-GB" sz="1200" kern="1200" dirty="0" smtClean="0">
                <a:solidFill>
                  <a:schemeClr val="tx1"/>
                </a:solidFill>
                <a:latin typeface="+mn-lt"/>
                <a:ea typeface="+mn-ea"/>
                <a:cs typeface="+mn-cs"/>
              </a:rPr>
              <a:t>Trinity Road </a:t>
            </a:r>
            <a:r>
              <a:rPr lang="en-GB" sz="1200" kern="1200" dirty="0" err="1" smtClean="0">
                <a:solidFill>
                  <a:schemeClr val="tx1"/>
                </a:solidFill>
                <a:latin typeface="+mn-lt"/>
                <a:ea typeface="+mn-ea"/>
                <a:cs typeface="+mn-cs"/>
              </a:rPr>
              <a:t>banksides</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Links swathe around </a:t>
            </a:r>
            <a:r>
              <a:rPr lang="en-GB" sz="1200" kern="1200" dirty="0" err="1" smtClean="0">
                <a:solidFill>
                  <a:schemeClr val="tx1"/>
                </a:solidFill>
                <a:latin typeface="+mn-lt"/>
                <a:ea typeface="+mn-ea"/>
                <a:cs typeface="+mn-cs"/>
              </a:rPr>
              <a:t>Brierdene</a:t>
            </a:r>
            <a:r>
              <a:rPr lang="en-GB" sz="1200" kern="1200" dirty="0" smtClean="0">
                <a:solidFill>
                  <a:schemeClr val="tx1"/>
                </a:solidFill>
                <a:latin typeface="+mn-lt"/>
                <a:ea typeface="+mn-ea"/>
                <a:cs typeface="+mn-cs"/>
              </a:rPr>
              <a:t> Burn</a:t>
            </a:r>
          </a:p>
          <a:p>
            <a:pPr lvl="0"/>
            <a:r>
              <a:rPr lang="en-GB" sz="1200" kern="1200" dirty="0" err="1" smtClean="0">
                <a:solidFill>
                  <a:schemeClr val="tx1"/>
                </a:solidFill>
                <a:latin typeface="+mn-lt"/>
                <a:ea typeface="+mn-ea"/>
                <a:cs typeface="+mn-cs"/>
              </a:rPr>
              <a:t>Shiremoor</a:t>
            </a:r>
            <a:r>
              <a:rPr lang="en-GB" sz="1200" kern="1200" dirty="0" smtClean="0">
                <a:solidFill>
                  <a:schemeClr val="tx1"/>
                </a:solidFill>
                <a:latin typeface="+mn-lt"/>
                <a:ea typeface="+mn-ea"/>
                <a:cs typeface="+mn-cs"/>
              </a:rPr>
              <a:t> Bypass</a:t>
            </a:r>
          </a:p>
          <a:p>
            <a:pPr lvl="0"/>
            <a:r>
              <a:rPr lang="en-GB" sz="1200" kern="1200" dirty="0" err="1" smtClean="0">
                <a:solidFill>
                  <a:schemeClr val="tx1"/>
                </a:solidFill>
                <a:latin typeface="+mn-lt"/>
                <a:ea typeface="+mn-ea"/>
                <a:cs typeface="+mn-cs"/>
              </a:rPr>
              <a:t>Bankside</a:t>
            </a:r>
            <a:r>
              <a:rPr lang="en-GB" sz="1200" kern="1200" dirty="0" smtClean="0">
                <a:solidFill>
                  <a:schemeClr val="tx1"/>
                </a:solidFill>
                <a:latin typeface="+mn-lt"/>
                <a:ea typeface="+mn-ea"/>
                <a:cs typeface="+mn-cs"/>
              </a:rPr>
              <a:t> at end of Plessey Crescent</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Swathes in Preston Road</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Swathe grass strip between </a:t>
            </a:r>
            <a:r>
              <a:rPr lang="en-GB" sz="1200" kern="1200" dirty="0" err="1" smtClean="0">
                <a:solidFill>
                  <a:schemeClr val="tx1"/>
                </a:solidFill>
                <a:latin typeface="+mn-lt"/>
                <a:ea typeface="+mn-ea"/>
                <a:cs typeface="+mn-cs"/>
              </a:rPr>
              <a:t>Zetland</a:t>
            </a:r>
            <a:r>
              <a:rPr lang="en-GB" sz="1200" kern="1200" dirty="0" smtClean="0">
                <a:solidFill>
                  <a:schemeClr val="tx1"/>
                </a:solidFill>
                <a:latin typeface="+mn-lt"/>
                <a:ea typeface="+mn-ea"/>
                <a:cs typeface="+mn-cs"/>
              </a:rPr>
              <a:t> Drive and Hampton Road </a:t>
            </a:r>
            <a:r>
              <a:rPr lang="en-GB" sz="1200" kern="1200" dirty="0" err="1" smtClean="0">
                <a:solidFill>
                  <a:schemeClr val="tx1"/>
                </a:solidFill>
                <a:latin typeface="+mn-lt"/>
                <a:ea typeface="+mn-ea"/>
                <a:cs typeface="+mn-cs"/>
              </a:rPr>
              <a:t>Marden</a:t>
            </a:r>
            <a:endParaRPr lang="en-GB" sz="1100" kern="1200" dirty="0" smtClean="0">
              <a:solidFill>
                <a:schemeClr val="tx1"/>
              </a:solidFill>
              <a:latin typeface="+mn-lt"/>
              <a:ea typeface="+mn-ea"/>
              <a:cs typeface="+mn-cs"/>
            </a:endParaRPr>
          </a:p>
          <a:p>
            <a:pPr lvl="0"/>
            <a:r>
              <a:rPr lang="en-GB" sz="1200" kern="1200" dirty="0" err="1" smtClean="0">
                <a:solidFill>
                  <a:schemeClr val="tx1"/>
                </a:solidFill>
                <a:latin typeface="+mn-lt"/>
                <a:ea typeface="+mn-ea"/>
                <a:cs typeface="+mn-cs"/>
              </a:rPr>
              <a:t>Marden</a:t>
            </a:r>
            <a:r>
              <a:rPr lang="en-GB" sz="1200" kern="1200" dirty="0" smtClean="0">
                <a:solidFill>
                  <a:schemeClr val="tx1"/>
                </a:solidFill>
                <a:latin typeface="+mn-lt"/>
                <a:ea typeface="+mn-ea"/>
                <a:cs typeface="+mn-cs"/>
              </a:rPr>
              <a:t> Road South / Broadway adjacent to </a:t>
            </a:r>
            <a:r>
              <a:rPr lang="en-GB" sz="1200" kern="1200" dirty="0" err="1" smtClean="0">
                <a:solidFill>
                  <a:schemeClr val="tx1"/>
                </a:solidFill>
                <a:latin typeface="+mn-lt"/>
                <a:ea typeface="+mn-ea"/>
                <a:cs typeface="+mn-cs"/>
              </a:rPr>
              <a:t>Marden</a:t>
            </a:r>
            <a:r>
              <a:rPr lang="en-GB" sz="1200" kern="1200" dirty="0" smtClean="0">
                <a:solidFill>
                  <a:schemeClr val="tx1"/>
                </a:solidFill>
                <a:latin typeface="+mn-lt"/>
                <a:ea typeface="+mn-ea"/>
                <a:cs typeface="+mn-cs"/>
              </a:rPr>
              <a:t> Quarry</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b="1" kern="1200" dirty="0" smtClean="0">
                <a:solidFill>
                  <a:schemeClr val="tx1"/>
                </a:solidFill>
                <a:latin typeface="+mn-lt"/>
                <a:ea typeface="+mn-ea"/>
                <a:cs typeface="+mn-cs"/>
              </a:rPr>
              <a:t>South East Area</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Bank sides entrance to Yeoman street North Shields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Rake Lane / Westminster Road area</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New York Road / By – pass</a:t>
            </a:r>
            <a:endParaRPr lang="en-GB" sz="11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endParaRPr lang="en-GB" sz="11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A selection of the sites listed below will be sown, the nine sites to date for consideration include:</a:t>
            </a:r>
            <a:endParaRPr lang="en-GB" sz="1200" kern="1200" dirty="0" smtClean="0">
              <a:solidFill>
                <a:schemeClr val="tx1"/>
              </a:solidFill>
              <a:latin typeface="+mn-lt"/>
              <a:ea typeface="+mn-ea"/>
              <a:cs typeface="+mn-cs"/>
            </a:endParaRPr>
          </a:p>
          <a:p>
            <a:r>
              <a:rPr lang="en-GB"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Coast Rd / Rear of Battle Hill Drive shops</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Station Rd, Benton</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Wallsend Parks – Arboretum, overlooked from Coast Road</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Southgate bank in front of George Stephenson High School</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Holystone Way</a:t>
            </a:r>
            <a:endParaRPr lang="en-GB" sz="1100" kern="1200" dirty="0" smtClean="0">
              <a:solidFill>
                <a:schemeClr val="tx1"/>
              </a:solidFill>
              <a:latin typeface="+mn-lt"/>
              <a:ea typeface="+mn-ea"/>
              <a:cs typeface="+mn-cs"/>
            </a:endParaRPr>
          </a:p>
          <a:p>
            <a:pPr lvl="0"/>
            <a:r>
              <a:rPr lang="en-GB" sz="1200" kern="1200" dirty="0" err="1" smtClean="0">
                <a:solidFill>
                  <a:schemeClr val="tx1"/>
                </a:solidFill>
                <a:latin typeface="+mn-lt"/>
                <a:ea typeface="+mn-ea"/>
                <a:cs typeface="+mn-cs"/>
              </a:rPr>
              <a:t>Weetslade</a:t>
            </a:r>
            <a:r>
              <a:rPr lang="en-GB" sz="1200" kern="1200" dirty="0" smtClean="0">
                <a:solidFill>
                  <a:schemeClr val="tx1"/>
                </a:solidFill>
                <a:latin typeface="+mn-lt"/>
                <a:ea typeface="+mn-ea"/>
                <a:cs typeface="+mn-cs"/>
              </a:rPr>
              <a:t> Road</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Killingworth Way</a:t>
            </a:r>
            <a:endParaRPr lang="en-GB" sz="1100" kern="1200" dirty="0" smtClean="0">
              <a:solidFill>
                <a:schemeClr val="tx1"/>
              </a:solidFill>
              <a:latin typeface="+mn-lt"/>
              <a:ea typeface="+mn-ea"/>
              <a:cs typeface="+mn-cs"/>
            </a:endParaRPr>
          </a:p>
          <a:p>
            <a:pPr lvl="0"/>
            <a:r>
              <a:rPr lang="en-GB" sz="1200" kern="1200" dirty="0" err="1" smtClean="0">
                <a:solidFill>
                  <a:schemeClr val="tx1"/>
                </a:solidFill>
                <a:latin typeface="+mn-lt"/>
                <a:ea typeface="+mn-ea"/>
                <a:cs typeface="+mn-cs"/>
              </a:rPr>
              <a:t>Monkseaton</a:t>
            </a:r>
            <a:r>
              <a:rPr lang="en-GB" sz="1200" kern="1200" dirty="0" smtClean="0">
                <a:solidFill>
                  <a:schemeClr val="tx1"/>
                </a:solidFill>
                <a:latin typeface="+mn-lt"/>
                <a:ea typeface="+mn-ea"/>
                <a:cs typeface="+mn-cs"/>
              </a:rPr>
              <a:t> Drive</a:t>
            </a:r>
            <a:endParaRPr lang="en-GB" sz="11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Preston Road</a:t>
            </a:r>
            <a:endParaRPr lang="en-GB" sz="11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7370C8D-D665-4BDB-A20F-640E4075623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following communication plan is proposed :</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In March, a description of the trial, including a list of sites and frequently asked questions will be placed on the Council’s website.  Information will also be shared with the Communications Team, Customer Services and Elected Members,(via the Members newsletter),  to support the management of public enquiries. </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Officers from Environment and Leisure will offer Ward Councillors the opportunity to suggest additional sites and discuss the proposals in their wards.</a:t>
            </a:r>
          </a:p>
          <a:p>
            <a:r>
              <a:rPr lang="en-GB" sz="1200" kern="1200" dirty="0" smtClean="0">
                <a:solidFill>
                  <a:schemeClr val="tx1"/>
                </a:solidFill>
                <a:latin typeface="+mn-lt"/>
                <a:ea typeface="+mn-ea"/>
                <a:cs typeface="+mn-cs"/>
              </a:rPr>
              <a:t> </a:t>
            </a:r>
          </a:p>
          <a:p>
            <a:pPr lvl="0"/>
            <a:r>
              <a:rPr lang="en-GB" sz="1200" kern="1200" dirty="0" smtClean="0">
                <a:solidFill>
                  <a:schemeClr val="tx1"/>
                </a:solidFill>
                <a:latin typeface="+mn-lt"/>
                <a:ea typeface="+mn-ea"/>
                <a:cs typeface="+mn-cs"/>
              </a:rPr>
              <a:t>	In April, display notices will be placed at biodiversity sites explaining their purpose including the benefits to wildlife. </a:t>
            </a:r>
          </a:p>
          <a:p>
            <a:pPr lvl="0"/>
            <a:r>
              <a:rPr lang="en-GB" sz="1200" kern="1200" dirty="0" smtClean="0">
                <a:solidFill>
                  <a:schemeClr val="tx1"/>
                </a:solidFill>
                <a:latin typeface="+mn-lt"/>
                <a:ea typeface="+mn-ea"/>
                <a:cs typeface="+mn-cs"/>
              </a:rPr>
              <a:t>As the growing season continues, feedback from residents will be monitored and further information shared, where considered necessary to assist in the management of the trials.</a:t>
            </a:r>
          </a:p>
        </p:txBody>
      </p:sp>
      <p:sp>
        <p:nvSpPr>
          <p:cNvPr id="4" name="Slide Number Placeholder 3"/>
          <p:cNvSpPr>
            <a:spLocks noGrp="1"/>
          </p:cNvSpPr>
          <p:nvPr>
            <p:ph type="sldNum" sz="quarter" idx="10"/>
          </p:nvPr>
        </p:nvSpPr>
        <p:spPr/>
        <p:txBody>
          <a:bodyPr/>
          <a:lstStyle/>
          <a:p>
            <a:fld id="{47370C8D-D665-4BDB-A20F-640E4075623F}"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7370C8D-D665-4BDB-A20F-640E4075623F}"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37176BC-C93A-41B3-A212-1CF667318D54}" type="datetimeFigureOut">
              <a:rPr lang="en-GB" smtClean="0"/>
              <a:pPr/>
              <a:t>09/02/2015</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1C05A0-92AA-4FA2-9557-BC32AA074A4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descr="WH ppt template.jpg"/>
          <p:cNvPicPr>
            <a:picLocks noChangeAspect="1"/>
          </p:cNvPicPr>
          <p:nvPr/>
        </p:nvPicPr>
        <p:blipFill>
          <a:blip r:embed="rId13" cstate="print"/>
          <a:stretch>
            <a:fillRect/>
          </a:stretch>
        </p:blipFill>
        <p:spPr>
          <a:xfrm>
            <a:off x="-1" y="5273824"/>
            <a:ext cx="9144001" cy="158417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google.co.uk/url?sa=i&amp;rct=j&amp;q=&amp;esrc=s&amp;frm=1&amp;source=images&amp;cd=&amp;cad=rja&amp;uact=8&amp;ved=0CAcQjRw&amp;url=http%3A%2F%2Fwww.gaiahealthblog.com%2F2013%2F11%2F19%2Fbee-deaths%2F&amp;ei=E7XYVImsFdHfaITtgqgC&amp;bvm=bv.85464276,d.d24&amp;psig=AFQjCNGRcaCxSfmnbQMZe61cPG4CRR0wQw&amp;ust=142357461720074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uact=8&amp;ved=0CAcQjRw&amp;url=http%3A%2F%2Fturf.co.uk%2Fturf-uses%2Fwildflowers-for-landscaping%2F&amp;ei=kLXYVIXNE4HuUNqcgbAL&amp;bvm=bv.85464276,d.d24&amp;psig=AFQjCNEzOnr-yGB1MMSnJ-YE13CAkl_uBA&amp;ust=1423574772695280"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540" y="404664"/>
            <a:ext cx="8280920" cy="2736304"/>
          </a:xfrm>
        </p:spPr>
        <p:txBody>
          <a:bodyPr>
            <a:normAutofit fontScale="90000"/>
          </a:bodyPr>
          <a:lstStyle/>
          <a:p>
            <a:r>
              <a:rPr lang="en-GB" dirty="0" smtClean="0"/>
              <a:t/>
            </a:r>
            <a:br>
              <a:rPr lang="en-GB" dirty="0" smtClean="0"/>
            </a:br>
            <a:r>
              <a:rPr lang="en-GB" sz="6000" dirty="0" smtClean="0"/>
              <a:t>Increasing Biodiversity Areas</a:t>
            </a:r>
            <a:br>
              <a:rPr lang="en-GB" sz="6000" dirty="0" smtClean="0"/>
            </a:br>
            <a:r>
              <a:rPr lang="en-GB" sz="6000" dirty="0" smtClean="0"/>
              <a:t>Across North Tyneside</a:t>
            </a:r>
            <a:endParaRPr lang="en-GB" sz="6000" dirty="0"/>
          </a:p>
        </p:txBody>
      </p:sp>
      <p:pic>
        <p:nvPicPr>
          <p:cNvPr id="1026" name="Picture 2"/>
          <p:cNvPicPr>
            <a:picLocks noChangeAspect="1" noChangeArrowheads="1"/>
          </p:cNvPicPr>
          <p:nvPr/>
        </p:nvPicPr>
        <p:blipFill>
          <a:blip r:embed="rId3" cstate="print"/>
          <a:srcRect/>
          <a:stretch>
            <a:fillRect/>
          </a:stretch>
        </p:blipFill>
        <p:spPr bwMode="auto">
          <a:xfrm>
            <a:off x="6156176" y="3501008"/>
            <a:ext cx="2736304" cy="2264786"/>
          </a:xfrm>
          <a:prstGeom prst="rect">
            <a:avLst/>
          </a:prstGeom>
          <a:noFill/>
          <a:ln w="9525">
            <a:noFill/>
            <a:miter lim="800000"/>
            <a:headEnd/>
            <a:tailEnd/>
          </a:ln>
        </p:spPr>
      </p:pic>
      <p:pic>
        <p:nvPicPr>
          <p:cNvPr id="12292" name="Picture 4" descr="http://www.gaiahealthblog.com/wordpress1/wp-content/uploads/2013/11/bee-and-daisy.jpg">
            <a:hlinkClick r:id="rId4"/>
          </p:cNvPr>
          <p:cNvPicPr>
            <a:picLocks noChangeAspect="1" noChangeArrowheads="1"/>
          </p:cNvPicPr>
          <p:nvPr/>
        </p:nvPicPr>
        <p:blipFill>
          <a:blip r:embed="rId5" cstate="print"/>
          <a:srcRect/>
          <a:stretch>
            <a:fillRect/>
          </a:stretch>
        </p:blipFill>
        <p:spPr bwMode="auto">
          <a:xfrm>
            <a:off x="251520" y="3501008"/>
            <a:ext cx="2592288" cy="1626122"/>
          </a:xfrm>
          <a:prstGeom prst="rect">
            <a:avLst/>
          </a:prstGeom>
          <a:noFill/>
        </p:spPr>
      </p:pic>
      <p:sp>
        <p:nvSpPr>
          <p:cNvPr id="12294" name="AutoShape 6" descr="https://encrypted-tbn0.gstatic.com/images?q=tbn:ANd9GcRGMmUlki2m4Iq74cDVC2aT3Vk8Vvl6Eg8t-08puvKbWoC21ylILQ"/>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2296" name="Picture 8" descr="spring, wildflowers, themes, desktop, backgrounds"/>
          <p:cNvPicPr>
            <a:picLocks noChangeAspect="1" noChangeArrowheads="1"/>
          </p:cNvPicPr>
          <p:nvPr/>
        </p:nvPicPr>
        <p:blipFill>
          <a:blip r:embed="rId6" cstate="print"/>
          <a:srcRect/>
          <a:stretch>
            <a:fillRect/>
          </a:stretch>
        </p:blipFill>
        <p:spPr bwMode="auto">
          <a:xfrm>
            <a:off x="3059832" y="3501008"/>
            <a:ext cx="2880320" cy="21602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3848" y="260648"/>
            <a:ext cx="2736304" cy="584775"/>
          </a:xfrm>
          <a:prstGeom prst="rect">
            <a:avLst/>
          </a:prstGeom>
          <a:noFill/>
        </p:spPr>
        <p:txBody>
          <a:bodyPr wrap="square" rtlCol="0">
            <a:spAutoFit/>
          </a:bodyPr>
          <a:lstStyle/>
          <a:p>
            <a:pPr algn="ctr"/>
            <a:r>
              <a:rPr lang="en-GB" sz="3200" b="1" dirty="0" smtClean="0"/>
              <a:t>Background</a:t>
            </a:r>
            <a:endParaRPr lang="en-GB" sz="3200" b="1" dirty="0"/>
          </a:p>
        </p:txBody>
      </p:sp>
      <p:sp>
        <p:nvSpPr>
          <p:cNvPr id="3073" name="Rectangle 1"/>
          <p:cNvSpPr>
            <a:spLocks noChangeArrowheads="1"/>
          </p:cNvSpPr>
          <p:nvPr/>
        </p:nvSpPr>
        <p:spPr bwMode="auto">
          <a:xfrm>
            <a:off x="467544" y="1064352"/>
            <a:ext cx="8208912"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0000" indent="-360000" fontAlgn="base">
              <a:spcBef>
                <a:spcPct val="0"/>
              </a:spcBef>
              <a:spcAft>
                <a:spcPts val="1200"/>
              </a:spcAft>
              <a:buFont typeface="Arial" pitchFamily="34" charset="0"/>
              <a:buChar char="•"/>
            </a:pPr>
            <a:r>
              <a:rPr lang="en-GB" sz="2400" dirty="0" smtClean="0"/>
              <a:t>Many </a:t>
            </a:r>
            <a:r>
              <a:rPr lang="en-GB" sz="2400" dirty="0"/>
              <a:t>of Britain’s birds, insects and plants are in </a:t>
            </a:r>
            <a:r>
              <a:rPr lang="en-GB" sz="2400" dirty="0" smtClean="0"/>
              <a:t>decline        (</a:t>
            </a:r>
            <a:r>
              <a:rPr lang="en-GB" sz="2400" dirty="0"/>
              <a:t>Defra, 2013</a:t>
            </a:r>
            <a:r>
              <a:rPr lang="en-GB" sz="2400" dirty="0" smtClean="0"/>
              <a:t>)</a:t>
            </a:r>
            <a:endParaRPr kumimoji="0" lang="en-GB" sz="2400" b="0" i="0" u="none" strike="noStrike" cap="none" normalizeH="0" baseline="0" dirty="0" smtClean="0">
              <a:ln>
                <a:noFill/>
              </a:ln>
              <a:solidFill>
                <a:schemeClr val="tx1"/>
              </a:solidFill>
              <a:effectLst/>
              <a:ea typeface="Calibri" pitchFamily="34" charset="0"/>
              <a:cs typeface="Arial" pitchFamily="34" charset="0"/>
            </a:endParaRPr>
          </a:p>
          <a:p>
            <a:pPr marL="360000" indent="-360000" fontAlgn="base">
              <a:spcBef>
                <a:spcPct val="0"/>
              </a:spcBef>
              <a:spcAft>
                <a:spcPts val="1200"/>
              </a:spcAft>
              <a:buFont typeface="Arial" pitchFamily="34" charset="0"/>
              <a:buChar char="•"/>
            </a:pPr>
            <a:r>
              <a:rPr lang="en-GB" sz="2400" dirty="0" smtClean="0"/>
              <a:t> Amenity </a:t>
            </a:r>
            <a:r>
              <a:rPr lang="en-GB" sz="2400" dirty="0"/>
              <a:t>areas and especially road verges provide ideal </a:t>
            </a:r>
            <a:r>
              <a:rPr lang="en-GB" sz="2400" dirty="0" smtClean="0"/>
              <a:t>locations </a:t>
            </a:r>
            <a:r>
              <a:rPr lang="en-GB" sz="2400" dirty="0"/>
              <a:t>for the </a:t>
            </a:r>
            <a:r>
              <a:rPr lang="en-GB" sz="2400" dirty="0" smtClean="0"/>
              <a:t>growth of </a:t>
            </a:r>
            <a:r>
              <a:rPr lang="en-GB" sz="2400" dirty="0"/>
              <a:t>wild </a:t>
            </a:r>
            <a:r>
              <a:rPr lang="en-GB" sz="2400" dirty="0" smtClean="0"/>
              <a:t>plants and a potential food source for pollinators</a:t>
            </a:r>
            <a:endParaRPr lang="en-GB" sz="2400" dirty="0">
              <a:ea typeface="Calibri" pitchFamily="34" charset="0"/>
              <a:cs typeface="Arial" pitchFamily="34" charset="0"/>
            </a:endParaRPr>
          </a:p>
          <a:p>
            <a:pPr marL="360000" indent="-360000" fontAlgn="base">
              <a:spcBef>
                <a:spcPct val="0"/>
              </a:spcBef>
              <a:spcAft>
                <a:spcPts val="1200"/>
              </a:spcAft>
              <a:buFont typeface="Arial" pitchFamily="34" charset="0"/>
              <a:buChar char="•"/>
            </a:pPr>
            <a:r>
              <a:rPr kumimoji="0" lang="en-GB" sz="2400" b="0" i="0" u="none" strike="noStrike" cap="none" normalizeH="0" baseline="0" dirty="0" smtClean="0">
                <a:ln>
                  <a:noFill/>
                </a:ln>
                <a:solidFill>
                  <a:schemeClr val="tx1"/>
                </a:solidFill>
                <a:effectLst/>
                <a:ea typeface="Calibri" pitchFamily="34" charset="0"/>
                <a:cs typeface="Arial" pitchFamily="34" charset="0"/>
              </a:rPr>
              <a:t>Over recent years, we </a:t>
            </a:r>
            <a:r>
              <a:rPr lang="en-GB" sz="2400" dirty="0" smtClean="0">
                <a:ea typeface="Calibri" pitchFamily="34" charset="0"/>
                <a:cs typeface="Arial" pitchFamily="34" charset="0"/>
              </a:rPr>
              <a:t>have </a:t>
            </a:r>
            <a:r>
              <a:rPr kumimoji="0" lang="en-GB" sz="2400" b="0" i="0" u="none" strike="noStrike" cap="none" normalizeH="0" baseline="0" dirty="0" smtClean="0">
                <a:ln>
                  <a:noFill/>
                </a:ln>
                <a:solidFill>
                  <a:schemeClr val="tx1"/>
                </a:solidFill>
                <a:effectLst/>
                <a:ea typeface="Calibri" pitchFamily="34" charset="0"/>
                <a:cs typeface="Arial" pitchFamily="34" charset="0"/>
              </a:rPr>
              <a:t>increased the numbe</a:t>
            </a:r>
            <a:r>
              <a:rPr lang="en-GB" sz="2400" dirty="0" smtClean="0">
                <a:ea typeface="Calibri" pitchFamily="34" charset="0"/>
                <a:cs typeface="Arial" pitchFamily="34" charset="0"/>
              </a:rPr>
              <a:t>r o</a:t>
            </a:r>
            <a:r>
              <a:rPr kumimoji="0" lang="en-GB" sz="2400" b="0" i="0" u="none" strike="noStrike" cap="none" normalizeH="0" baseline="0" dirty="0" smtClean="0">
                <a:ln>
                  <a:noFill/>
                </a:ln>
                <a:solidFill>
                  <a:schemeClr val="tx1"/>
                </a:solidFill>
                <a:effectLst/>
                <a:ea typeface="Calibri" pitchFamily="34" charset="0"/>
                <a:cs typeface="Arial" pitchFamily="34" charset="0"/>
              </a:rPr>
              <a:t>f</a:t>
            </a:r>
            <a:r>
              <a:rPr lang="en-GB" sz="2400" dirty="0" smtClean="0">
                <a:ea typeface="Calibri" pitchFamily="34" charset="0"/>
                <a:cs typeface="Arial" pitchFamily="34" charset="0"/>
              </a:rPr>
              <a:t> </a:t>
            </a:r>
            <a:r>
              <a:rPr kumimoji="0" lang="en-GB" sz="2400" b="0" i="0" u="none" strike="noStrike" cap="none" normalizeH="0" baseline="0" dirty="0" smtClean="0">
                <a:ln>
                  <a:noFill/>
                </a:ln>
                <a:solidFill>
                  <a:schemeClr val="tx1"/>
                </a:solidFill>
                <a:effectLst/>
                <a:ea typeface="Calibri" pitchFamily="34" charset="0"/>
                <a:cs typeface="Arial" pitchFamily="34" charset="0"/>
              </a:rPr>
              <a:t>biodiversity sites across North Tyneside</a:t>
            </a:r>
          </a:p>
          <a:p>
            <a:pPr marL="360000" indent="-360000" fontAlgn="base">
              <a:spcBef>
                <a:spcPct val="0"/>
              </a:spcBef>
              <a:spcAft>
                <a:spcPts val="1200"/>
              </a:spcAft>
              <a:buFont typeface="Arial" pitchFamily="34" charset="0"/>
              <a:buChar char="•"/>
            </a:pPr>
            <a:r>
              <a:rPr kumimoji="0" lang="en-GB" sz="2400" b="0" i="0" u="none" strike="noStrike" cap="none" normalizeH="0" baseline="0" dirty="0" smtClean="0">
                <a:ln>
                  <a:noFill/>
                </a:ln>
                <a:solidFill>
                  <a:schemeClr val="tx1"/>
                </a:solidFill>
                <a:effectLst/>
                <a:ea typeface="Calibri" pitchFamily="34" charset="0"/>
                <a:cs typeface="Arial" pitchFamily="34" charset="0"/>
              </a:rPr>
              <a:t>Wildlife</a:t>
            </a:r>
            <a:r>
              <a:rPr kumimoji="0" lang="en-GB" sz="2400" b="0" i="0" u="none" strike="noStrike" cap="none" normalizeH="0" dirty="0" smtClean="0">
                <a:ln>
                  <a:noFill/>
                </a:ln>
                <a:solidFill>
                  <a:schemeClr val="tx1"/>
                </a:solidFill>
                <a:effectLst/>
                <a:ea typeface="Calibri" pitchFamily="34" charset="0"/>
                <a:cs typeface="Arial" pitchFamily="34" charset="0"/>
              </a:rPr>
              <a:t> groups and some residents</a:t>
            </a:r>
            <a:r>
              <a:rPr kumimoji="0" lang="en-GB" sz="2400" b="0" i="0" u="none" strike="noStrike" cap="none" normalizeH="0" baseline="0" dirty="0" smtClean="0">
                <a:ln>
                  <a:noFill/>
                </a:ln>
                <a:solidFill>
                  <a:schemeClr val="tx1"/>
                </a:solidFill>
                <a:effectLst/>
                <a:ea typeface="Calibri" pitchFamily="34" charset="0"/>
                <a:cs typeface="Arial" pitchFamily="34" charset="0"/>
              </a:rPr>
              <a:t> would like to see an increase in biodiversity areas.</a:t>
            </a:r>
          </a:p>
          <a:p>
            <a:pPr fontAlgn="base">
              <a:spcBef>
                <a:spcPct val="0"/>
              </a:spcBef>
              <a:spcAft>
                <a:spcPct val="0"/>
              </a:spcAft>
            </a:pPr>
            <a:endParaRPr kumimoji="0" lang="en-GB"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02825" y="188640"/>
            <a:ext cx="1938351" cy="584775"/>
          </a:xfrm>
          <a:prstGeom prst="rect">
            <a:avLst/>
          </a:prstGeom>
          <a:noFill/>
        </p:spPr>
        <p:txBody>
          <a:bodyPr wrap="none" rtlCol="0">
            <a:spAutoFit/>
          </a:bodyPr>
          <a:lstStyle/>
          <a:p>
            <a:r>
              <a:rPr lang="en-GB" sz="3200" b="1" dirty="0" smtClean="0"/>
              <a:t>Proposal</a:t>
            </a:r>
            <a:endParaRPr lang="en-GB" sz="3200" b="1" dirty="0"/>
          </a:p>
        </p:txBody>
      </p:sp>
      <p:sp>
        <p:nvSpPr>
          <p:cNvPr id="6" name="TextBox 5"/>
          <p:cNvSpPr txBox="1"/>
          <p:nvPr/>
        </p:nvSpPr>
        <p:spPr>
          <a:xfrm>
            <a:off x="467544" y="914519"/>
            <a:ext cx="8208912" cy="7017306"/>
          </a:xfrm>
          <a:prstGeom prst="rect">
            <a:avLst/>
          </a:prstGeom>
          <a:noFill/>
        </p:spPr>
        <p:txBody>
          <a:bodyPr wrap="square" rtlCol="0">
            <a:spAutoFit/>
          </a:bodyPr>
          <a:lstStyle/>
          <a:p>
            <a:pPr marL="360000" indent="-360000">
              <a:spcAft>
                <a:spcPts val="1200"/>
              </a:spcAft>
              <a:buSzPct val="113000"/>
              <a:buFont typeface="Arial" pitchFamily="34" charset="0"/>
              <a:buChar char="•"/>
            </a:pPr>
            <a:r>
              <a:rPr lang="en-GB" sz="2400" dirty="0" smtClean="0"/>
              <a:t>To identify and trial new biodiversity areas across the borough</a:t>
            </a:r>
          </a:p>
          <a:p>
            <a:pPr marL="360000" indent="-360000">
              <a:spcAft>
                <a:spcPts val="1200"/>
              </a:spcAft>
              <a:buSzPct val="113000"/>
              <a:buFont typeface="Arial" pitchFamily="34" charset="0"/>
              <a:buChar char="•"/>
            </a:pPr>
            <a:r>
              <a:rPr lang="en-GB" sz="2400" dirty="0" smtClean="0"/>
              <a:t>Safety considerations will be given to sight lines at road junctions and their approaches</a:t>
            </a:r>
          </a:p>
          <a:p>
            <a:pPr marL="360000" indent="-360000">
              <a:spcAft>
                <a:spcPts val="1200"/>
              </a:spcAft>
              <a:buSzPct val="113000"/>
              <a:buFont typeface="Arial" pitchFamily="34" charset="0"/>
              <a:buChar char="•"/>
            </a:pPr>
            <a:r>
              <a:rPr lang="en-GB" sz="2400" dirty="0" smtClean="0"/>
              <a:t>Annual </a:t>
            </a:r>
            <a:r>
              <a:rPr lang="en-GB" sz="2400" dirty="0"/>
              <a:t>/ perennial flower mixes will be sown at selected strategic </a:t>
            </a:r>
            <a:r>
              <a:rPr lang="en-GB" sz="2400" dirty="0" smtClean="0"/>
              <a:t>sites within </a:t>
            </a:r>
            <a:r>
              <a:rPr lang="en-GB" sz="2400" dirty="0"/>
              <a:t>the </a:t>
            </a:r>
            <a:r>
              <a:rPr lang="en-GB" sz="2400" dirty="0" smtClean="0"/>
              <a:t>borough</a:t>
            </a:r>
          </a:p>
          <a:p>
            <a:pPr marL="360000" indent="-360000">
              <a:spcAft>
                <a:spcPts val="1200"/>
              </a:spcAft>
              <a:buSzPct val="113000"/>
              <a:buFont typeface="Arial" pitchFamily="34" charset="0"/>
              <a:buChar char="•"/>
            </a:pPr>
            <a:r>
              <a:rPr lang="en-GB" sz="2400" dirty="0" smtClean="0">
                <a:ea typeface="Calibri" pitchFamily="34" charset="0"/>
                <a:cs typeface="Arial" pitchFamily="34" charset="0"/>
              </a:rPr>
              <a:t>The trialled change in the management of some grass areas will result in a more effective use of resources</a:t>
            </a:r>
          </a:p>
          <a:p>
            <a:pPr marL="360000" indent="-360000">
              <a:spcAft>
                <a:spcPts val="1200"/>
              </a:spcAft>
              <a:buSzPct val="113000"/>
              <a:buFont typeface="Arial" pitchFamily="34" charset="0"/>
              <a:buChar char="•"/>
            </a:pPr>
            <a:r>
              <a:rPr lang="en-GB" sz="2400" dirty="0" smtClean="0">
                <a:cs typeface="Arial" pitchFamily="34" charset="0"/>
              </a:rPr>
              <a:t>We will work closely with schools through the Bee </a:t>
            </a:r>
            <a:r>
              <a:rPr lang="en-GB" sz="2400" dirty="0" smtClean="0">
                <a:cs typeface="Arial" pitchFamily="34" charset="0"/>
              </a:rPr>
              <a:t>Programme</a:t>
            </a:r>
            <a:endParaRPr lang="en-GB" sz="2400" dirty="0" smtClean="0"/>
          </a:p>
          <a:p>
            <a:pPr marL="360000" indent="-360000">
              <a:spcAft>
                <a:spcPts val="1200"/>
              </a:spcAft>
              <a:buSzPct val="113000"/>
              <a:buFont typeface="Arial" pitchFamily="34" charset="0"/>
              <a:buChar char="•"/>
            </a:pPr>
            <a:endParaRPr lang="en-GB" sz="2400" dirty="0" smtClean="0"/>
          </a:p>
          <a:p>
            <a:pPr marL="360000" indent="-360000">
              <a:spcAft>
                <a:spcPts val="1200"/>
              </a:spcAft>
              <a:buSzPct val="113000"/>
              <a:buFont typeface="Arial" pitchFamily="34" charset="0"/>
              <a:buChar char="•"/>
            </a:pPr>
            <a:endParaRPr lang="en-GB" sz="2400" dirty="0" smtClean="0">
              <a:cs typeface="Arial" pitchFamily="34" charset="0"/>
            </a:endParaRPr>
          </a:p>
          <a:p>
            <a:pPr>
              <a:buFont typeface="Arial" pitchFamily="34" charset="0"/>
              <a:buChar char="•"/>
            </a:pPr>
            <a:endParaRPr lang="en-GB" sz="2000" dirty="0" smtClean="0"/>
          </a:p>
          <a:p>
            <a:endParaRPr lang="en-GB" dirty="0"/>
          </a:p>
          <a:p>
            <a:endParaRPr lang="en-GB" dirty="0" smtClean="0"/>
          </a:p>
          <a:p>
            <a:endParaRPr lang="en-GB" dirty="0"/>
          </a:p>
          <a:p>
            <a:endParaRPr lang="en-GB" dirty="0"/>
          </a:p>
        </p:txBody>
      </p:sp>
      <p:sp>
        <p:nvSpPr>
          <p:cNvPr id="9218" name="AutoShape 2" descr="data:image/jpeg;base64,/9j/4AAQSkZJRgABAQAAAQABAAD/2wCEAAkGBxQTEhUUExQVFhUXGR8ZGRgYFxwbIBscHh0dHCAhHBoaHCggHB8lHB8cIjEhJSkrLi4uHSAzODMsNygtLisBCgoKDg0OGxAQGzQmICQ0LDQvLyw0LCwsLCwsLCwsLCwsNCwsLCwsLCwsLCwsLCwsLCwsLCwsLCwsLCwsLCwsLP/AABEIALcBFAMBEQACEQEDEQH/xAAbAAACAwEBAQAAAAAAAAAAAAAEBQIDBgEAB//EAD8QAAIBAgUCBAQDBgUDBAMAAAECEQMhAAQFEjFBURMiYXEGMoGRobHBFCNCUtHwYnKC4fEHFpIkM0OyFaLC/8QAGwEAAgMBAQEAAAAAAAAAAAAAAwQBAgUABgf/xAA5EQABBAEDAgQEBgIBAwQDAAABAAIDEQQSITFBUQUTImFxgZHwFDKhscHRI+HxBkJSU2JykhUkM//aAAwDAQACEQMRAD8ApqVh4gncLX9cYEbDG0tJUSOs2g6mclzawwxGzW4BBTOrrIKCVVtgnnabeuDweAlr/MgcWm9zynW5Pp0uFhJNVzSVClQ02VbSpMz649LjOjBDNVkXvSVO+6oydWozMtJjsqMBtIBjtfpg73sLw1w4HK4d1tclp1RkFOoiqoWzTMnHgPGcvAjlc+Eu8y9xwAtKOOR7QHAV0KT5jMNTOzcfKe/TFIWxyDzA3lJPc9vpJ4VNZBUgz74aaduEEWUdl3NbbSmw4gdsUnJ0HSN0Rpt1JnnK5UbCsbeY64855Ba86uVrh9sFIV2DIZ4PfFwC1wrlUc62nUlmmohqEcxjTyJpBEDxaQx42l59k5XKq09MZjC/kcp9/Y8K/JpSpsDwTwO+B5EkkvThExwGCrRmU1FqhYbY9SMLPga2t7TJohKM9TR1aD5xj3ON4cWRDpsvPSmySstTTxa4pj5o64dhym4sJkkGw7KI2F5oLQUPht4I3gtGMbJ/6nbI2gxPjA9PO6S0cmUdkYi2O/E+cwSLOewsdRXdQXy34GD4ziXgBV3U9IzR8RQSSnPtj0DiBwit91v6jq4CgTbHl3+NPfkCIChdLT/DNLLBWWymXahmGaBHONNzJI5LAsLPAcHK3VfiI1AVFjjn5ROwC50u1JHQplqiyYnrjPmcWDUEKManJ5msgHTmNvXGcfEXGQAilovxmGOxyk+VpkDmZMY1HjWbWURSLpgCx74s0EcKQuZhGMlQNo6YoRZtWKHyFI1HN4AxZ52pQ3depaYiliWPoPXFtXAUoz9lq003TE9sRJieaac1XDnN3BTU5hgig7WMTIx2B4O2GYyko8mS57dJSjWNQNRQrDbHTrjXyoNceppFJNyGy2dVV27eMZYggeLJVmyaRS0lKjRrIZPmAx5SeTJhl1OHJWsDHK2kgr6UYLCeY4xvR5UYAs0Vm+U69gkOs6e4MKrepH649B4VlROGnzaJ6d1BieNyEFqO7YkmRNiOfaMajZxG0xaaPf8AlUAVdDOVNpUHrJAsbYNK2MN87h3G39Lga2X0n4ZJr01QSAq2kyfrj5p4/EIMkyXqLj2WpjTam0NqQGpZHeSVFxY4jCyWxjS888IeUwv3CF/Y5AC2JtjX1hrS4pEC9lflqn7GH3xvABkHocPYPlZOMHtG9kKzoyw0VeNfVid91ZbQPzwn434S5jY5G7O4I7o8E+mweFY2dQIZuCI4xhR4cweHdkR87C2lTks7SppO2e5xMsM0z6Klr2RNV9SupIYGNwwVjHxnYcKjntcOeUnz+bqbhUmdthGNaLGhfG5pFakFsj2kHsuL8R1GpwYVu+B4/g0TJQ87gdEZ+Y8ikgo1qgclmM8kTzj1rXwyNAHH7JIqipX31ZUFT34wtFjRta5l2FzSQn2gZ6t4pO8lQOCTjGz/AA7HdHpqj7I7J3tN2p+IXquYuT0wkxjYWBp6ITyXutN//wAXVQLUQqzLfb3HBH2wj/8AkIJGuicCL4PY9CnI8V7CHqehZGjSL12vSZJQG+0EyQR/hIjBM7xGWXHZGw1IHb11oEX87RY4A1xJHpKN0TLliSHABEgjiOn4YFkZcAY1xBLwRt1v47ocUcgcRdBBahqaKSpkz1/2x6zzqjAkFEhAdIEpqUx0UgnuMZbnC0seVGj5W83EY7lV6qdfMM3lUkKcCdDGXBxG6IJXgUCqqaeGp5JGDgWhld0/fUB8pnFXSMB5VmscRsEwo5F1MHqOMVilDvUFYtc00UFQqEOR1njEzuDjYVQaKlmngyOZwTFGqRQeVbntQVh5GMxcTj0WNBrJJGysl+WzYWPMZB64XyHksICleq6krVN5B+uMmfUYwFV26JABvBvfjGduo0pl8O5d0rE1mHe3rg/j0hy46iYBSaxiGP3Wjr6hQY7S22ODHOPHtxZ2iwLWq2dg2We13MUajU6NGqJZjvYGIAE49N4TjZWE05krdqGkc3aVyJGSelpWKztYIxSnU3orAlwJE9jj28JbINU9hx/ZZnwXqhIcFgsVOuFAzYuB2b0XOT/T0qU3neQIgbbYzs/Ljy2hpYBva5riDYRObzbITtBg84yfwcY6K5mcqylapTJpiSD3iR6YLjZeJFJpybo9uisyGSQW1I6aw9VM0zCoVGzqJngnHqfD5oJAHxAafcVx1CpIxzTTuUVk85WfcGAsNllsAPXvfAfE8WKVgkcaINgDqqhzm2EcxZkBHEx7Y8492+yqq8xTgbcUsalKa6XlQxubC18GMTi3U0KWi+VRUgF6e3jrjPyGSCYC/knY9AiWdenE7u9sbUMlFIkrtOhuMtyODg4kLBTRypJR9XJBwrdR2wmJXNcaUDumOlUdrF2AiflxoYuOZhZV72Uszn9zzTQLtP3xTJ8M1xGuijWWmwpHVaviLEARfHmWeHQ0Q5NjOfwlXxBqdQIeNjGDFokg8deIw/FgxbFvIUfiXEV0R2m69SCRMHgBtyADp5iOY6CcZ8vh87X6271vY3/RNCeJ21fVORlqjUwaVOi6Rd6fmb677/rgP4lj5ryZHB3Y7D9Nv2VZWFrf8bRX1P39VCjkTX4PGPQ40AlFkpFrNSG1bJCmIF8FyMdsYtqrJHpS7MVh4ZtFsIb2gqjScwpB3dMENqaTrTNQXbHF+cZE+LKHue3qtCKdmkNKjqOqEHchHlt742vB8B8cJL+D+iDkSiR9hK8vXZ33sInDGdBpALeEqeV18yQlRQsnDOFjNc0EcqQssm4VSLxGNISyxgqQmOVQsLm/AwhNkmMFoGx5XFFjTWYwbAYQMoayubUbpqKFYgbeAIwoKUm1ynnBup1GlgFj6+ow74vivfAXx7G90fHLQ/1Jro+eSqC5AIaYHaCR+mPIZMMkLtINUn2FrxdLN61QppXYwG3cLxsPfHtPCpDkQV2HXqs2VulxCCpoKNJgAW8TlY+xwdshe4A7V1Q91DNZE1ERJhhfjjFfyyEt3XJ5l9y01V2BYcnCU49ewpcrWfaC73BEDFCqqOazXhUyadQBo3bT1HYYX8OwTlZGuSPUwbH2909q8uOgd0hrVGKMzqRUqOGBJsBjdZFHLlRsi2Y0EEIReNBvkpnouXepKb4pAlmI6n3w/mZTINg0XW18pci0QMs5LInyk2x5OYtAMjjspY0udQTfalNUDlRLbZ9cZmBCcyZzdRG1haTtMLRskeYrMawpKxWKlyL88HHpnOkgwxK5v5R9SlAwPk0jqi9FUiWclqhIDTBABPaObc4yvGshsjy6LYCt+vBP37pnGx6Fu63t8FHVqKIUIBILERz9hiusiWRhP5a3/dJyRU1pHJQuaywBM2j1+uGYcr/HqbwhPDmGip+KsCOcDDy4qA4qjPbd25pk2EHD+HkyN9LTQXBVaVUO8qTz3xpSz1jk8q3JT/JUKRYmoYK8DHnYgyRuoFdprlZ7UFWtW2gxSpn/AMn7f6Rz74ZHob7n9lFqOd00FrgntizclzRsu1FPdIZ6aMtFokYzMlrMl4MoshFikc0HSVTpOfrrUYIpYxJGDDIbjN1F1BTGHuPpVWpZuoGJqrBm4OCsyfxA1A2FWUODqcjMxk0anunnpi1Uh6Uu1PKChTUJcvyccw2pcKUkIXaMRsoKDzOYmoWjbHAxrwt8uMb3a4IvSW3k3E84p4hKXMAaNlJCaaO6CoQ0X5GEWTOAAXDhB5vQ/FrMKcBTjsrxBuOzU4okMTnmgmdP4LKIYILfXnHmW+OOMnq/KtaTHY5tAbpNX3oYYGR0xvl8T2h0Z2KxntLXUUQlHOgfuxCm4kgfnhE5uK00XJlmLM4WAly1jtIVt1vm9TYT/Xp+XoJ5XadPHt2++yVG6s03LmitMzNpI7E4xpohKbKMyUtFBd1Sqm8M5A7j9cNQu0N0tQHOs2VGhWVp2wVHBOGHzOLQCptTdlVQZJvE9vrijXuB2K5V1qoG0xINwcc5xIs8qOqbJXR0ZQsgCfbAdYG65VZ56Iy4d1DRZe59BhjHbKdo9rXcpHmM+KiM1MAQLIf1xovxxGxhPPWlaymHw3n99PYF2+W9oBPphPNgayn6rJ6dVLdzSIzeqBKyASIF4xnvhbLFpcuY8sdYU9bzSVKCA8bpn74r4f4X/nJY6j7ozsgubRCXaWWB8m4qvm4kkcG/W3TGv4pC+TGMWncbrsZ4bICU9paqF8W4IU+WOth97/njxD8V3p7la4IdZB4QCZ0rS8WpBZvktAHcx9Y+mHhivkk0j8vU90pJPG1urr0V+iZansdqst1kXub49NBiNdHsFlnc2Uv1nTvkqUZiOvfA5I42NA6qrhSrz2XLUlPUXOAxM3NFcEPlKVizNYi2D0NBYSpV2fzgRTsO5mgLPc/05+mFIWtGwGy4kuO6lRyqbVpqJK9e56n6m+Ic512q8lGKrLE9OuBPHVWKloCzVYGSrNwMKZ8lQlzdijYwt4BWyzGVWlFRF8yiLdvXHl2SuktjjsVuMiZdpVXydPMkvWBA9LYeiyZcUaIiqy4kcm55SrPactL5Sxpg9emNPFz3SmpOVm5OIY9xwh9RG6mt7dO+NKM7pU0eUFl08p80sMXo3fRDQByrbyxk9hh6J/o0qQmWkZZpkgbvTAJZNQ0tOyjqpVcuBLjzHrHTANTrpce69mazU9hRyG5t/TEuhjlGmQWrskcw7FXrrFcshNQyTJHQxhN3huM1hGlG/FSXdprmXIIrOFN5j/nA5MRseLoaVeF5fMHEJfX+IKhY7curLNiXP6YQZgtA9TzfwWh+Kd0CitJPCCBZSIt19Scbz53kk9SsK1XlqJ8PbclTBn7iT7EHEGuVeuqsp6Ac0wG2dkbhuAMH3wtlZseMAXGr42JVmROkOy09HRKGwU3otTIsHBkH6iw+oxhyeJTtk1xyBw7VX6Hf6FPMxmEU5tFKM3ojITTfaaXzK4N57Ed/XDzfFxIwOaPV1H82ubgOca6d1SdDVUteP7tgsXirXOpwr9VEvhz2C2m0srqRBSwiCMaJaHDdZpSnN0SagNyBcL0nvhyDMe2Lyl10q6bq7lDYsIBxbzS2nHelNo7IUHE0y0BRaMVy8uKetLK7qNSYaZpdMhi9YBwbA4u2IFoPdSBajnYp0JI3Q/P1xdkIGTpeaUjhA5PU3FUuu0W9oxt48bJrde3C7oljVD4pU2HzECwJ9umEJMOF2TpAsdVcPICOztX92pCwF5PE4XyoYWyBrXbe3RCO5V+lZpjU3LK8SBcEeuH6jja3R+U91YJ3m9XDqwAG2YB/phKfEu3lcTtSE/aAqsCRxA9cZTb2UBey+QQpt3DceMTkTEVQV2s1JJnqKrUA/l/M/wBnFoxbL7qrhSbISiyDubpijbJUcLmRrs7imSASYMiBfFcgiNhfzSswanALaPpAFEhFAcXBH8w9exx478UXTW42P4WyIQI6A3ROSZmpKCwDx5rcd7YBKGtkNDZGaH6QSp5jKrU8ome4tHviGSOZurByCXSgwZd8gyptwfXB/wAQWkGuN1D/AFNLVntUyppHY4ACiR2bHp8DIZO3Uzn9liSxmM0UDo7ePUMJ5j27YZnmbCPWaCqxhfwFrqGlK1N6ZWGIsev39DjzmZnf52yxPsdRutCKD/GWuCXZXR3y9NqlSDa4HI9fX9MaUHi0Mkuht78e6TfjOYLKzDakaRZVE7j19cazCDuUqdtlTXoNHm55gYsSDwppH5WAl4nAyQo4VyNLoXvT6r9ML5bXPiLWc9EfGlDH27hSo5a3ODM/KNQ3VHOFr2Yp+EwVgSsSpHYYVxpxKzUOnKvkY7oXUeOijk80NzQfKy//AF/2P4YLyhA7FKNZzdRdtanUdJt5CVkAmJg3wx5LJG6HtBruLXNe5vBTDSdfz0UxTqCsX6NBgdZPQDGdleH4IY5z26a7f0moJ5nO0jdaPO0aw87hTYlglgABexE/XGHG6I+lv68rZbYFFDZfOCY83N7GBafp5b8WwR8R5+/u1dr+hRmc0Xf+8TkidpkDjoT194wTF8TMQ8t+4HblZuTh63FzeVjtTd1qeGy7WvI7Y9JBIyRge02FlOaWGipZfRAwSoDfk4sX3YVSp16O6rF+L4oMexZ4UUisrTp1FKsPMvJ7RhhuU4PFdOikFczGxlFK8d++ImyyZNZ5U2gDp6797sI2nYB3HfG1iOdo22Ct0QFLMKx31RLVG3T6cD6QMZsk72PLozSg9k91Y0zQAi3TC8IMjhXVcidKz1NFSl4YUlbtIvjYzsd+lrXHhS0pUuaL1TTUpsQmIGKZczGx6XN3VV3UMwX2qVAMwCMYzdR36BX1CqTCgqggESehxUKF2holStWrFNo8PZY8Hcpbpx0++FMrxOODRe4N8expMx4rpBzSMyelhVipG4chTxhWXxX/ANJu3cpuHw2xbz9EdldIV5G8A3PmH6jC7vGJG/mZYXS+G6d2lXZPPCiSktUX+ZVMA/rhXIxnTU/SGHsTVqYpfL2J1fBcyLGoC9FtwBup8rAjoVOASgRnTIP5C0GzteLQevfENek3lQKB9QffthnD8PhmZZdazZ8h7H0Bsk+g63mFLkEEMSW3CRJ7Y0cjw2J4HSkBmW4Dde+J9TevRVGSWBtUGL4GD+GkMgO3ZUnyBI2qWr+EtCSgm9d+8iDvBBH+kgEe+MLxLNkndpdVe2/62U5BE1osfqnTV2WS6RF5Uz+YB/A4z9DTs0/X7KZHYrOZvOtUPJjpY8G0RH440Y4msCabpHREaM6ho2IxI/wz9z6YHkBxbyR9VSWNrhqpUVfhdmrFxsRCPlBLH8bD6Y08HxxuOzTIC76BZjsSzY2CIyukU6LEMu7d3GPR+E5EGU1z2to+9H7+iWki8vZJNSySpWAnyH+HBMuBrPUEsWi0sz4IchH8vScLNYSFUhaWjTXMeRjt6gx9OD3tjyzJn4p1t3XosmIStpIK+k1KFQ7ippgFtw4jg+x9MbeLkx5LdTdnDosaaJ0Ro8JdqNEvTUoZCgCY5HW3vjQL9J34SpWp+D6FCjS3WDkiZ5kmB9zx9fXHmvFjkTS6enT9z/v/AIWriOjbHfXqtNn8ylCm1WobD8T2GMaGN8zxGwffdNvkDW2UmqrQ8BM0Ka+bY7QOd3MjiROHWCYzHH1dwPl/woMwDNfwXs5qRyxV1h8u4uv8s9V7eo4mOJxMOMMi2O2ePuj/AGqTSeWA8btST42zGXeimZoMu8t4e2LmeQf5SBe9o9xjU8IbkQzuglG1X8Pcd7SWUWPaHgpNkdRIW5J6ARjbeEgistm90LF+574CNTiuCsTLlpIMXg/TBHULVqU9Sp1AAyqCRaOwxfHlYx2pwtQSkjq6UnbmQT7Ww5FlyPNk8KWrlbSZNMHgKB7QMUEgJFqbFrRZ/J0PCCISxtIxcOYwnT0UEdUqGlDzspuohZwJ2Y55GorgUJk8lsUvySb9Biss/menouK0VDL0Hg8FQOvBPJvjBkysmA6TuPh0T7MeKVupuyb5XKZeoQC8beLhST74DkeJziMBjKPU8q4xGB1koHJUqNKpnX8VkVaiqrK3P7pZtMNcnAsiWedkILdRIJNj/wBx+myvH5cZJuh/pApqAqVERSDuO0MRHIsJJ6nF3Yzo4y5w43R25TXGmlaDwhRG7MAhOP5lv36xhGISZD9OPu7nsdv0RXytDadwo6vmmag1TLupQCAUEgHiCBf0wbFia2cMymEk9zW3ezsfqhSO9P8AjKx+k5/MGuGB/eNHaO0H6Y9L4p4dj4zCw/kqxW/Ky45ZHSWOVqfiKm9akqmmA5YCQwItfjHl8R0cMuprrHwWhIx8jaI3SzL5Gmi7JJnk4ddmTE2OFLMGICiVXmcpVACKu5TwY/XGnjZbJgG2AeyQmxnMdQ4ReRyFZQN1UhugHNuk4UyfIjn8oM1d679k5FjyGPU51LS6dlKpJ8So5UD5ZiZE3MbrDscJ+KwRsa10MOk8nqB/Hx2XRP3ILrQOoaFQDqBUNN3JCLumTcmEPbn0icZ8WXKWn02Byf8AaZ1AHlX6Zoj0zL1Zi4KgC59DIxSbKY/8rfqr6jVJlmKm1TJaQOf+BhVgt3CgBZnP5xxBAZvUXj749h4Jkhls0j4gAH590vnQAUUqp1vFzNJXteDjVyZPMPsssC3JJqYIquADYkYoDWyCbtfSMjpqr5gxYfiCLXj9Ix4SWdx2ql6TcbFVfEmmvmKFSmrQWAjdcSCDyLg2i/fBMHJGPKH1x25opeeLW0gFYXN6iaOxAt9qqQw7CCPvj2WoPFhYbgQVLU6pVQxHlI3R+EffFg3UuAXsvVqVKCiq7NtBCqeFmbAenc3wkYmRvLmNolGLiRueFqtGpmrkFoAFDEKxBghWmx+kY8/kPEWYZTv3HxC0IQ6SCuFDUNQprSCVFDEwNqKYLEgER0mx9xi0GPI+Quj2qzZPATL2gMAd12Qef+CEqhGpHwmF9pk/SOn44Yg8ZfES2T1BLzYLD+TZI9Wyj064UQEpiWI/iPXG/j5DJoQ4DnusqRnluLeyjl6+6qfDA2jmTA+mLSu8tln+10bC5wATKi6uzBYAgkXvI6Adb/hhCOeR8rdfXZOPiZoNdEGteodxuABHH6YfczdIFCnMq1Flm8RHuYxLXbqWblNMrSSqQS4kGDHQd8J5OSYuB02+PZHhh8ze+qq13SMwn7xP/bHzFeeYEjnjA8bxOGU6HbFXlxHsFjhU5fLsQu6QCb9LYcL2O/KbS5jcOQj8ykioloi2LxigquWXoialNSL7jPt2xc04GwpY4hN82VNo4tiobtSsd0NU8u0BRfcT94/TEP2Ch3QIXM19ryIPhlWg8NtMxb2xGjzIyD1BXMdpcCthmPi9KuXbxDRDMIKB/MZAjapF7/31xhjwTIgnaWB2+4dW31B2WszIYW24/Jc0WhQrU0UVDS8dSNqGC23kehkHpcY57smCQylmsREE3u0Xwi6o3tobE/VZrV6L0KgolQoQiHXgjoY749e7Lxc/FGQ1pDnbUeAeo91kSsMT6KLLWRtx6zf0xkeUw2KCrrcN7RPw6/8A6hgVZ6ZAFpJB9PphLPxx5VsNEfRN42S4Op2612iKrFhIBmAp5MdT2wtjwZZeIY+H8mgQAmHZEZGrqEbnKa0GLrB2jzC5KzF4Noxt4fhIxJfM1ah8OPdLy5RkZpSLLa03gk1HUnxCpI6xAEd5Aw5jxgDU49+e1JYlKcxmPAzr1aY8QJSVQCbI1QzAj/CI+uMrxDw0eWWXTSb4+ND/AGjRSkOsCzwtTo+urVplqm2m4JEE8xeQTjyeRiOjfTNwtNpdVkITSPienmXNIqwLE7JHIAm46HnDGT4ZLjsEtgjqhMmD3FqPTIlCZMg8bVmPcYDHlOa4ObyO/VMP9bNJSXVtJUTWkBxe1gbxMdr3x6HCyvOjodOR1WZLFpdZWb1uhVarup8ED7xjWgcHM3Szhummo/GBpVGaisLEsr9Te4A4xgReCl8YEp36V27e6akzTfp4VOmfGFdjUqlVKsIC8CQObm89cGl8Ei0hjTuOv3+iG3MdZ1IDVswKjgugEqHUz17DuI640YIvJiDQbrZKyu1OLkM2aWpFvlufvP6YuHGrKq3hOdD2mqu4SsMxBEzeB9JIOM/xBzxES077JvHa0v34WmXPQAqwFBtFo5kR05x50wkm3crdjjbWyW6nlqbBXcxtMgi0H++uGoJJGktb1UTMaWoDV9RzBQ7UFRIgMDuKk+gMgiOvrhrEx8fWNbqPbi/r0WdkPkqmix3UMhpg8L985LN0HH1JFzgkua5shEQ2CiHADhch3K6+kBVJo7pEkKZ+ylRJM9cEj8RJOmUAg7f830XS+H6RqjPCTafAZSVIqLPe3S/r0xqsa1u4SDpXEUU0SuenWwP9cWcQUKrSyvpwEXBZnER/mGKNka63VwiCOiB1TevpMJZwrgzK8+09sZbs9rxp0fVaUOC5m+pP01yjSoqGqO8iCSJIPY/0xkfgppnktaAjvlEdByF/YmqqkgbHEoeotIt3i8YIJvKcdJ3HKs8NkbRHKStoRFXc7FgL29OhHTGsPE2mP0jf3WcME69zsu52lSd6cIBJMstj8pwGPInGpxd/XKcdjQ7NAQ+p6XUoxCsy2i029Yw9jZ8c3JorNmx3xnbhKtQqkPA6AA/W/wCuHniwgP5VuR0sOGZ+egxMfpUN91namVJI2A+IDFusWONiIt/Dgl+/FK3VOPhzSiXWoCQ6eZQDA3A9T+mM/wASzmxwmNrdnbH4UixNs3fC02qZTeAa28mAS0i1wIiL8kzjDxc9oZ5TW0Ow6nuiyR6jqtW6bpKvTdS8VDZVAm3fHZOU+KUen0dTwqxwh7DvulOc1VslUFNVjglyI3d4/LDf+PLx/Tz+ysGmJ1EI1NQYVRVTdN2AMiQe834xfw6TymtB3rYoE2zytPnNRlKdRgxLArYfOByGPEevbHo4onSk0hk0sehY2W0+Z7dzCqo9SrSey+uBNiDDZ4uv7Vyh9Az+yq5Zwu94YETYQJ9IviviMLMrDmPvYrk6QAB8ypgeWSBO0zdD9pZP4dxO7p8q/wC+PCnHn8gO69uvJWoMlofSo07JFcymbVSKQJAQXMGRu7X59sXmn1wHGcfVtv070qNjIk1gcrT19dAYMVYIJDyB2BBEG8YzocESAt1DV09/ZHkL2bkbdVj9e1Umo7UwTTIujd+pA6SI+uN3CxHRMAfV+3ZZ0s4e6hwistk2ZQxY3Exa3pc9sWfmNiOjmlwxy7e0kzNJXYlgJP5Y0CTp2SZCSalTPlpgRfp2wxGA0aioCamqxo03c2VwoH+Gw+0YrVtIClU5JtxcgAB+noZgfl9sDkoVSstHpGnF28Z6gpUbgkkAsB29Jxk5mWGDymN1P29wE7jw36zwmOb1bI0lbYu9iORJM/52uPx9sZ8eLmzutxoe/wDQTjshkYoLNZD4sqGsjVGczMIpG2ZgBgbR68z26aUvhbBCQwD3J5+I/rhKjKJdutlpdZ6kuy0qSddoEf6mIufQffGHOxjPS0lx++E8yyLcKQTBKzVRlCHCRvBkDcZ+WeevYDB6fCG/iBV8fD3+7VA/WfQeF3LU6zeYUyYJBgj5gSpFzcAg4h5ibsT/AMc/qiNe5Aa38Ps26pl2JcmKi2DDrx/TD+F4iGVHNsOh6JDIxS4lzPmlug5s0yyVkF7EuLgdwehGNPJgE9Pa4iu3B/tJxuLCbH1XHqFqoa208Rx5R/U4kj/CWtUxu9eoqzO6tTIiodjj+GGJI/wwIP3xmsw5Gm2iweu36rQ/FNI5QRAZG88CzGVMiJi3c4MNTXihvxz98KZHte3dO8xrT1MqjsU/di2177hA8ycjr6YSZhtZkFguz3G1exVfPJGronGTzjZqCEZE2walvMeIE/nhX8MY3eWDbr47e5THmjTfRSOl0csaTuCQSd03AO08AeuLOGVK58VURx7i+6oZYw0OV+c12m1NlE7mEIY5BtPpbF8fwidsrHu45PtXRBfltIICxGdyh8QtyLn7Y9JdrLcVDKuy3edv8I7zi5HZVtCUxFSowMGYUe4k4uOFa9grcjUdaZcciYHctAH44pkRNkbRRGu0la7IZHNVXCbdm35ne3QWAvck4zofDql1HYftujmT00EvOUrZWq++AymReZvz7EYcysYOBjd1S8chY7V2TXNFa1MViimm9zMEAgxB+uPLta6GQxA7jsvQRyNkYLHKy+c+IcuKzbd0gxZbSLW9Meu8M8MyGtZI+iNjz053/lY2WWGU6E7bUf3SpO0b52/MASL+q8e3OPUPyIovVENylavlMtCzeWShV3KrmnSZ5i52gmD2xmk6BqKuVkRUanSVTTKsF87MCByT9SScNYuTBLiGKN4sg3uOTyoex7dyFHR88it56ArlmuPSOnSffHlM2Fz201+muqNE4NO7bW0XMIVCJRaipIuSgAPsCf0x5d0bw4uc8OI+J/hbMRNbCkQukqYmorK1uPm/HA/xLhwCCP0RTLYooTN/CtMhxTYKx6GefckxhuHxeZpBfuEhJiNO4SLTfhKvVTeM1REk8oT+M8Y9dHgxzNEg2tKDWOCkRXz73mB8q9/f0wO9qCRJU6mYpkMCpBkHcBJ2mxj1jFpQdFD7Ks2id1tshoOWqUwq06qp2qqQZ+t/7tBx5SbxDKbs5wP/AMSFsR48XNfX/ayNbKA5p6YMQ4ExwABJA9BYY2Y5tOIJD2/lLSRB+TpH3snuqaTVqSIoIiKFpr4svY8mBEn3xkw5MbNzqLibJrb+/wBE45jjsOAqsvpWXYtRq1NlRE2qymVYEAzBAJIJ5wb8XkRN82Nttcd75HTugPjY92kncLLvowDt+9UBappq20wxHmJ9Bcc9jjVbnekek7iz7IDcYng9aWq1XS84+X3b1CoghVMzHLQABfmBYYy8TJw2ZGmtyeT07Dr9UaaOYt3PyCXf9PM74eXz9VplFm/UqlRsM+NRCTIgj6H+SAh4riyN7h0R/wD03zD+HXRp2mKik9zYxPsMKeORs1scOeCjYLjRtNPiVTtWvSMOIuP4l7H2/rhXw8jUYZeD+h9viiZIcG+YzkfqFkM9qDmrUd44gDngc2A6Y9JiwCKMMCypZdbiV6lRUu19qwu3tLKGMf0wfoqHhD7yKpZoO1DcXsTiujooHCK0rLVS5WqIQ3LRaffr2whmPia22/m7J7Fa9zqPC0H/AGrRcFaalWNySbfbt7Yyh4nMwhzjYTz8KHSQOUfo48LxKC1S+3aXY8KWYqgAmQA8Entj00eIQzW5oa5w39vu7Kyiel2AjRnqdSaLqQzKUEkWMgx2m3rg2FE1zDqG4sfC1V56LL6rlnUkUxuYLYdr3wvO4QEiQ7Woaxzr0hQyGn1nlWWHPB6X9RhOTxCFo1A7fqrNxpHHSAraOnGm7KxBC2nv6x0GDY04yGBzdvv9VSSEsdRVqaNRZXZajeI3mNpjk/LHrHM4DPm+VIG17f8APQfqieTbVzSMvTp5iiHg+FTNZ5uN58qLHcXb3I7Y3caAyvaG79f6QjsVc2p1EzViXXxAwUdQwtPtxiTGYSQeCNvjf8Kw3UvifJ1a2YXedm6iC4kWMmVn+5wt4g8QtD3ffwXMYXu0hA5DVvAYZcMDTtyJBMyR2B4x5vJgE7fOqnb/AB9loRXH6LtLviyllvF8WlTqCoGioKcRbhtsyOOmPSeA4niDsQO1tLDwDeob/CqS+U5mvYb/AKKXw/l2zBf94qDld3KwevUE3xs5kjMXHDy0uJIBA3I7n5IEbS91XSCzlRoIpALu8rL/ABPtEmT/AC2H3wo7NY4Mxy3qL+Z2HxN/RWMZ/MPulqNHrF8unig77q26+6SSOesW+mMb/qTCEUrZom6b2obe4Oy0sGXWwscbS45SnQqOaasW8u1AGIMgXmJN+mM+R752ND/T3JoH5D3S2gRONb+y0WWzDqi+OssbldtlBsB6Hr9cYkrI3PPlHYde/utKEOLfXyujNhbDbAM+3fjFfL1blEEZtFCn4yGRDAfNIEn1/s4FflPFcdkOVnQLMvk61Ly7l7+RpGPU4uSJWW0kD3tYz4ntNLO/s71BuToePQdcONIBopWtlfmEenaove/uMc2Vsh9JUljm8ozJfFVSaINUvDtO7jaAAoIETck/QYUk8Kxi1wDaJrcc+9XaZblSN3u1d+3NUzr1Qu0MgvyPl2mPcDAxhiLHERNgH4dbXOyC52sbGkR8R5unVpgUgfFQLNTjoZB6ng29Zwvh4s0b3eZ+Uk7fsfZGnyGlgA5FbrJvman8LkE2b1HvjV8iLTRHCTEz7u11c83hKu4xvapHYgG/viPwrNd1vVfJEbO8bfNOT8X18xSWnTFMv8om0/QmBAvfCZ8Ix8dxkeTX37WjfiZJDpARmlZJctvVfEZn8zFwACRIMAWgi3UweuEsmd2SQ51ADYV+i0IIGxiubR9LWApIUrtiObRYEe/HHTCrsYuFnlM02kw0+j4yhAYA9yFPJFzJ/wB/bAnSCF+twv8AS/pwgPj1A0aSfW8k1Ct4jCUWNrbfKR2JE39Djcxc9mS3s7ssibHdGfbulaaaGoUn5DVDuvx2B9YGHw7USAgOHCBzVOKjFIZVAkD8JxNDhdwFpsrqi0hRLQwa79SSeIn5VBjjGNN4cXhzmurt2A9+5TseZpoV8UPqFSrWzNRmaIUbACYUSY+tr4bxMOOGING5790CbIc918IzTFGXzJLHxEzFOasiI3SwtPmAmPr6Y9Qz/LVDlCugq/iTWqTVQtH5/LUAI49QenF+LEeuCxRNbZfsAoJJRWZqHwmr8AuLyLgAgAWJJ5MxFuceUysV8ha51kG7Pud79h0HPQJ5kwbdBD09WEK1MyGBNwVkcQDPP0wgMEu/M2vnf7KxyAOD+iG1KTSN9kwLLe57nGnixCM6ib/ZJySajS7ouYqUxLIgUEJuQjknrNxPsbnA8jw10n+Ru4PN9EVs+1HokeezCualfxCKniTsiZT5RfuAPxx6LwwuhALem23sOnslnb7pp8M5F8yzOtTwyCQQ8yQfMCqjgA89sNeaJ5dVCgVPAUviPWHNOlRVHL3BYcvxAnkwefphkw4rZTLJTgOB0F8qGucBQRmSyOYWWqoABZoIsYnpzj545sU0jmwcb18LWm57mgFyRfEug1RVFemfIygkhwCpmDyR6fjjf8Dzw1v4Z9g6qHbff5IE0ep2pvVF5PLZZQfFd2Yn5gxIYckSIP8Azj0E0bpGOa381bfHpygtaKs9OVQc2C+WRkUv4SIABB8RyI3SYJAA7fNjzmNjsc+WZ5IaDd326itx1234RtdkNHZNs9o2b8uzw6qkdGsCCRfv7/bDcX/VsUb3NyGFpbxY3rkWOhI6KDhGvQU00TQii7aznexlghgEmwCmxiAB3JnHlPG/Gjn5HmtGwFC+aG+/zP0TsEPlt0lF6n8NbyPDqeGOCACZERck3xlQ5+kesWmPglmmnLs5Txdr/KyQSCw4YNxcdO+G52ztbq0WOQew7KgnY51WtXSRAvAjqY6+oxkEuJRCbWc1f4oylKpthWMXhODe11xsY2FmllhxHz/orOlniDthfySKpmqDmKLCnIlhFgZjnG3jxTsJEgvfb3CUeWurTshsrTYVvFqnfTQyevpMDtzhpjWNGluyHbi6yoatUo1quYdVAQBVWB287Ee7MftgwJaAPv7pSdxajoFSULDgDav0P++FcjY0VDAVdU0yulOoXpE+ZT5fN5fNe14HfAG50Ejqa6vjsjyY0rRZCU5tAsyNpiRuH4AYciB6HZK0hMhki0TMGQD0uDOCvkDBqRGNs0tdp/wUoolzvMXAEKT0tcRbuTPbv56fxp7n6BQH1WnFitbueUqrZlVdaVpkhdpYOpt826JuIM8CcGawlpf9bqj8K+yj696XcrmgylrBgDKnoZ/gtYx1xL4iCB023/tC82wmem6m3iqlEjxG8odyYUHjjk+l/XC02O0MLpRsOQOT/Svrc4elLPiPM5xXqUswfmg+X5WAmCI+174fwYsRzWvgH15HdITOlBIef6UsgDTSHI2EgzeFJkXAEmJvHbD+4t7RddEoNyE5TLZLKbhUzHiMwEqiibTzM8zwYxhuyMvK/wD5x6R3JP8ApPNbFH+Y2mWjZnx3IpABAoYblAkExbaIsenScJ5mO7HY10u5PYn+U7BPG7Zo4VPxHl6GWYNLhqpueVhQT9Ln88bn/TAdnSuZKfQxvTY30+PW/kks2NjRqHJKz2uPK0drXWSagIKlJsP8wMCOtuxx7Ly48Tdrr/8AEdUhV7KVLI7ZqAdzsA+Y9JPWPsPxxnZUj32525PTt8P7VxsNlGhngMtUV5bxGu9ztZTMdulhzecaIhxJ2tGrbqPgqG0qp51YsDspxtPtc/h+eFPE4sVga2BtHr7/ABUtu7TfLvXrIW8JzuPl8pAjoQYiMedlnhYCC8WPcWriGR3A5R2e0nw6DOsu/lLebaIUhiQDYxGFcHxQvmEUzi2M9BuSa2+pT7sIMiLhufu1l9RyOYRFTw/I/mDCWNlHIHEzj0vh2ZiXQk3A3vYA9t+xCTfjyNaCQmJ1iplfCenDEK6xDD+EqdwIBsTMemIxo4/Oc5ztjR29zfw+aFpITLSs8ajKSf3cKYm6gAAgepOCyZRdHPDAL2O64EWLRvxDrbEqlMlVdy+70sot6c48ljYb4DqPYD+SjzzaxQ7pBVD+I1Mr4qmCpmJjof8AD/XHs8HKgjxxG4dz737fsl2GjYQVGvToPYDeosm4tsbiG6EHuJPfGizIiGqQiuCFwuq7rmezqhhXcSzsWCxbysAI6iwnGT4aPW4N2As/Mnj5K5dutNlfi/8AeUmWmRT27XXtNyQO4/rjI8c8HflOkma2uDfvVb/2mY5/KeG3snvxTk1qopQyysHWDBBIsftP2x4/w6bypDrGxsFPTMdK2m8pPmtXqUqPh1au4kqLQX2kgESOJE+uNNmJiyapYwQRwD+U+/yQv8jQGuP9pNl8pvrVnSVXdAHYAL1+uNyOBxiF7pGQU40tFmdXqU6KAgirMEzIZB1kcGIwnJ4LDEfMO/FDp/x7Irsl+kDqkC5Cm0s5YkmbDGizyA0Amkr6eqD8DdVZQbMZPoOR+eOBIbarxaIzDmmTJlVHA6++F9JcaCqDRRWmaJUGWD1WRVINQLMswa5lRYeU9cKP8QY7I8uNpJBq+grlNiFwZqcaCq0NhJDttC7nNptTk/oBic4lrPSOaH/2XY4t9npv9Fpshr+TqUSfPdbqwMx2lTH44xHeG5ok9IHx2/lPOzI3N9RWd1+vkXp7qVOqKq8HzFR3sWg41sWLPZLplcC379kjI6Bw9IooXQ67gpR3GnMHdEG4BgE++GcuIOFkWqQyFpTTL67mqVQ0WIcqIB79mJ7RfvjIkwYXsEgFXutBsx4T2v8ADGUrIGUbSSGLhjJ69T1xnsz8mN2km+lJnQ1DN8PZfLoCy7lhp6TEv7yAIBnBRnTzuppo7f0o8pjRwkebzVehVGYCCkKn8E8qO4mfrh5jIp2eUTqI6+6G4lptDa3rYrt4hQnYFRVLCJJJcm09gPbD/h+L5A0g82T/AB/tIZMgcd11irpSBEK08mwIJH64fbYtLbIFgu9vCjasCCqyDFwSReMXbqP5uVN9kzy+seBXo1FIZQrBlAj+WQI/CcJ5mL58Rjd1/furMlMbrR+v6qufpGn4e3wzu3TcE8FfpIINjOFPDcKTAn8xj+encdb+e46osmR5rapZam6M/hD+7e97T/Zx6eWOR7RKDW/6JU9k7yudp00ai8u9BFZv9Rgj/TK37HBIdL3uL+HgtHx/3uucnmj6mq6fVKAEJmDburJuH3e2IZHTnRgb9B8guvbZZXK0MxBZfnJuZCgSbli1gI74x82NsXpyG1e+4N/Lr9FeIuv08rV0Q1AU/wBozjqSANiX5PJLLwJHTHm5NGRf4eDjqf8AR/laDXGOvMeiPietS8JlBZ3YBQRfrF4t34GAYMUolaXChzuiTTDyyAfZTy2nU8xQpirvpEkjww4BJQ3BEX4+X3wWKefGnfLA0PDaJJFgA9fhvVq7nCRga/ZKtY+DFcg0HSwMU2JEkWMN0PpAjGzN4/IH/wD7MOgkDccG+DR6HoQSkjiAg6DazGWyJpuRVQ76TSEBkd7kW568Y9R4ZPj+Tqca17g9wktJa6j0VWp6vUZS1MEhRBLDoT+Xrhkjw6Omtbqd8Sq1ZRbaJUgP4qqopo3DEGYJv6GLHGLhZ0HmEf8AdqLQOvXf4bJo47mi/a0hzGShmO07mIg35PA+vOGfPNFnQdvbb/SAARsVuRo9QsKFJbqoBAABjaokEg9b+uC+H3G91mjSoTbkDldGGWcPnCzECFoBDdjYSxgG8iPXA/E5PEsqB0cDaaOXEjcD/wARz9fgE3D5THW82ey2On6AUpzVZvEMsQGsJvtHoOMeA8Qc6DJMNDav2G/x3WpDIdFpFn8ssCsilkFRRUpm5VgRYj+IG3rx9Ho4pGSeRLs4g0R1/ooDp9TdbUR8P6OatN2Kwau6oL2ALmIA9AMb8WJLJQdIQB07kdz79UoXt0nblU60wp0mnkiAD0HXD+S4eWAeUu7hZKlWBmzc98ZojdSGmdHT2ZQ8xYExzKgD9MXe4AKS20JnF8pQDdUqMKe7tv8A9gftjoedSqrs4alOlt2OygQCytHUc/XFGwta8uA36qxLiKKHy1VKa+G1jJZ25tsPl9pJOKzY5k9V/L58/ojRy6NqR2Xam1Kns2o4QL5p81o4HGF2STskLXCxex7IsjI3NtpoqvS6M3cqiglWJsArBgTOGtZu6SlBGfETUJTwCHKS/lPyqpABHcD8BGLsAc0gLrpU6lUKilUUQ7z9Fib/AFI5wKSNsjdLuArMeWusKmjrjUlgudkqWB4EMLj0/pjOdhayS0b77/JPicAeorc/FubFKgWDAsJ2Re5Ron0g4w/D4C+cNPHX6pmWamEjlYHUi9X9/WbywYCzfbwPST+Zx6JmOIW6Wd/v6BKfiNZtMdF+E3qqC7KoEEEcmwMe33xWLNZ52gHvsqTwuDbKvzWhBwKJsiM278CPucaDHFpKU6JHqWlmnUYDiVI/yx/WR9MF1Lr2RiZdd4ZV8oSWt3I/pgExcGGuVVAftVRXYVJoo0LsVDLqbg7iPNa4i0n0ONKDFxwxh1lxO5J6Dr/XVSu6Npq0FOYcztBJU9DNh94xaXJdM7yWcXsrDujdLFN2Ykz4vkNr7SGm/oxLfQY7IJiAA/7ar5KTVIXMnMU18KkCQxhkHVkAAPS/P1jsMaWLmxmcyadyBX0QgrtBrsgQ1VJIYuywYBEhQT3mD9MYfjMhzJnOaasVf7/0iRkNOrsh9SzO97zIAk+9/wA5wFrAwUAhkkmymOm5uCjNJAZZEzZTut62GFsmAPYa53r5gosclc8K74h1RXEbalOp4pekQAY3qu5WB/hLSZHYYjwiLJwH62EEEAOBveiaI+WyNJK14XdU1Gl4e+jvV6C7W8xOxnKgld0zxJnp7Yawceaed4zKcHbDYcC64qqv5LnSANBZshtPzyVqFZwIcmGNr2Y9ABjTznNYWQMHpYKHwSxs7lKtEzbIsrTV1LKjFuIPIgd++ENBJslQNk8oap53pKAANokiQKYFp6SZiMZU3h5e8SM67/Mp+LJGnS4ITXs55xSVSStQ1WBMSyrbi56AGbAAY08XwyXHc0yfmoADsLv99/c7ndClmD+Ai6Wq1vDFaqNj7fLsYyIkRJm8Ai8jD2S58chp24+H8JYkarQ2pftVd6ZFRqnhmQCBKnnheeeenpgP446Sw7X97fdqTzYW/wBZzNT9mVlO11KORwSB8w9bTik7MSXcgazR99v9BH8wjgrNfEepAVsx4bgBWWqAOS5WAPUAwcTkRtL9XUbj9jSECRYta/4czdLwqao6SlBVIBmIEXwbFBHJVjS+bf8AUEVf2jw1cN3A9TikrW+YdSG7lKUOwQRJMnni5wuG6lC3mhVqOZYsNy3IAAAB63AEes4XlOmi5Xq9gkPxNkRl6iGk1hULkwPmKwPeMMg6mb+yHwuUM14qpUWsVgTVp7iJgX29weowNxbqII3Uh3ulVfK+IghjLsTJsNwUgLPtOLiQB1E/fdSBe6u1bSGANXcBAAUKekcnsRgDMtr7aBuO6tJG5gDj1Uq+ZCeAwG4O67liZADWg83v9sXZuCT0Q7Udczj1ytWkvhtlp22jcGYA26ji3YnFmkaaPBUEomvrCOFqhAB4JUp0DMwBH02HA2tdwe/3+64lA66D+zU1UApVdUU8mZkjBmHTbu1qzRZpFZvMPToolVPIlxK+babkbukjv3xmY0LXymZp5+mycml0tEYTGpkkcZWlJ8OrWZpNjtAB45vPOC5MjmQve3kfyEGEDUAeqM07UvOcpVcBhIRzAiJgEnrA5xj5GLpY3KiHNWE4yfUTG/p1UaecCVlpuxJqG1x/CPS18bkTiWNcR2SD6BIChnNKNeoCXCKIv1JlpHtH54FmZv4YCm2TaZxIDJZvhAZx6lCqygK6FILCbCwBuYmSLDm+LY+Q2eMHg9v6Q8mF7HkHdA1NYVKlNKjjdzLTZRKgBogAkn6Rh2HHkeDoFgIB4QXxRqBpUhlz5nYbqh7SfKPoP7vjQxIBI7XxW39qQaQ3w/mjTDMeEpVGE9T0F/VowSdjXSAA9Rag8LQ6i9WrSpV8vtBaGJ6i15nkhgbDoBi3hgBkdF/3NsfQ/wBEKODaEGtRS2t5mZ1Zr8mIj2JM4NJ4MNL5XvrqAB81DqvbhAk7iFF2JBZjbc36ATb648+SRb3cKOTS0v8A2rXXLeIIYwTsHMGODxMdMZI8YhdP5Z47+6bGI8Nvr2SzTcjUzFQGoGAEFTtP8PIng41JMqGO7cPqhsie/gKjV9Ar7H2IzBmkgEG89uT7YiLxWAOHrpGdiTAflXtGyVSgTRroVldwFh3vbm0jEjIZO7zI3WOEu5rmmnIvMV6a5djTUIpcQPWALetjg9kDdDKXahp9aoKZUwgAbaPKWMRuJ62+wwxgysjc1zxf3wFI4XMvl3p1mNRizqqgqgDkyJKjcIPlHMcxhvMmc+a+O3suau06g8Ng+4U0qr/mK3MEcAwfQWxeYxy6Wu6D+VFbruZzyNUBp79gESbEnvH98YVy2xEjSB8lydZP4hqCmyuZIEBSAAfWAtreuMshrXWFa0pz+XhtxI85BHoOcED9Sjgo7SM3+7L0yQC6o3qJH4XGJY57b6LtRpD06a1BVaoTuEGZuT2nExy6hqKqEbVfK0Qq5kkOVDQBMKZifW2LsYaUmkNlqjLRAUlJ3AGI2k34/wBVvbC4dqcQVwVeYcsBvfdBZie8eUD8Dg1UK+CgmzaWaXkGdUbeAsAk/wAsvsgz16+2Id6nnbj+lxbwmPxHXK7FUAKp3QCLlpIMQDx+mEMenyOf3/jonn0Iw3su6/mpVAOi3PoYt6jjBYmnzHH7+xul3m4gFHV6JFPLEWIck+nAwxE2mlARmUrIZZ7qBeO3BP44HKHPjqPlS2r3SanQHKkeFVPJ/hYce0/KfWO+JF8HkfsqjbZdzmdtlUWN1PfVYduNv1iT/wA4OADG73RGmt1p69OlUdEqTsYozA8eZgI+/TFcWNujW72Hx3q/krSD1Iqlm6b5yodganRphVAIgSVll6WVRA9cFOEBL5bt9Qs9uOPvuuDuqz2u6MheuWqFth+ckGwG28e4H+nF5cX8NQaKaeP3pULiTZSDKl3rK43EIwI9ADa+AuFMNKAvqOmaQGbbULrtAbYG5n+YxMi2PMZ+Q52OyZtHci/n0+K1sb0PdH8ClXxTnly6VqaDzOVFyT5QimZP+In7YL4ZA6Uslf0uviSR+yHlzabaOSkun6VSrLTzNQwaDGRaGHlZQZ4hifyxvwzviDmN6rPaluZqUl8SpVl69ZTCuNoAYACBzAU8nmIwzC+eSmM2a3lddobMMhRYUtsT5TAUeYSSRe5It+OCY8ha6z3Ug7J7oas9B6dYAKw8RNoiO4jpAvGA5WUTIZozROx+/hX0Vdknz2UpqyMg825N1yY3jcAJMCAPe+OORLJ6XO2/2otG5XKU2qjdUiZhRz3uemBHhQthoOerU6jUdr1KIUEGLqTyAeDbpjzniWHBIdbXAO9yN1o4sr27OBIVuoawNxAJAH8JB+uM+LFIFnlazHNCEbNcievf8sFEaLrCOFFcwoR4mI3FZMdpNwPbFGTPxn62fTgFLZEDZAlFf4UqQE3blSWTaI8xM+YG8x1GNyHxvGe0+bbT9VluwpBwu6rmKlJVpVaYDVJVXmSegAFjJJF+MM4mU3IcTCdm9COvTf8AhDfFoHq5KU/DzPszFdj5g5U2HIgQPso+mNDKc6RpA55/ThAuuFdlVerSXwzTVZYxAUId7bptcwVM9ZwQwOliay+QP4VT0QDJuAZwGqfYRPJPHrjPY0xAtv0390o5QoqNvMkMVUAxMdY6fjgxYCAV1ojNjxDTjkp+JsPbFWjTYPRW6JlpapTpeFNyT9+/3GOsk2qJTp+mzVkny74/8bn3t+YxPIqlICr1anSq1DUdn3MASALL/h+gt9MGa80ouk2q09tGkjGQZM/T/fC7mbl4Vwq85kaVLLsWJmAoHrzb6XP1wxtV9VQ8JXWy1X9mpIjHaxuvopZpn2AxAdd/fKuFPO5WSzEeQJwLWIN4JJ594wCCw0KSbJRNFwWVHQlmpqVM2gcgj++mKujdqa9p2F2rB48stK4c1u3U3v4cEwepNxJB4t074N02QCmORrZVAp3usjlhI/8AIKMBbYHC5S/YEopHiIyM5kQflaSIA62gH+mJ8xj9wd1KSZpEFarA8q0D5lggu7bgSRxuAI7TA6jDWO0egHgkfThW6L1Ot4qbaZDwpZZ5s6gie/UYN4i1rcgtb+Xp8wL/AFULmmKSrmQGF4aRfvaJgBvSecNw4j5mOmuttvcDYfsr3QROo1hWpPUVWRRFMSILbTJY+5OA5mTcbIR8SqHugtLD71CG3J7R6jrjM18qwcRVLbJqrFiWN3WFI7ixX36j3wh+DjZGYwPSTddj/SPJM4uDx2WM1itVrPVqMLIwUn3Jt+GHoImxtDRwgSOLtyuVFapkXo0zDIwqEfzrYEe4JBj0wxiyiOfUexVQVl2JLBmcSIUbjMAcd4AxsN0gWBz2V1q8hllFWmrVKZBIUrPmkRyCOCwi3fGbPG5sRkHXsoWip1FFXaSIJP47F/8A6P0wkIgMfU3ncn5du2yhotIM1lkUO24knMJN5G4SIFhYA/hhiZrWOaGG/Tf1ULa6NolCnUfMNtEEwWIAHeBwOuPLeL5Mzn+S26NcdVo4kbGt1lMn+JcuJO/coMEqpIH9fpjOZ4VlPGza+OyZdlxDa1Tm1y9YwDU3NbyEibduMXbDlQt1OaKHelduRG46QULT+FyrCGGyCtxLDsSeCeb453iALTtv+n/CNQTVsucvSJop4jDoWgn6wb4VDxPIPMNBQ5xDdhazf/erckKl9sRefrjad4IwN2JJ/RZwzSXbiglGqau9aHDeJUQkoVnZT6ySfKTwbduuNbAxo8VtgVx8z+6WllMhvsmWkadSq5UJSNiQWZiSfEESWgg3joRbDYkJd7oF7pTqmXWjamtjJsfKTuHA3EgX/iM2weUSsbZcuKBy2XNarHiCxBj6Xv1vGAHRW3PcqbC1SaQlNG6u1mJ5P9BiQqlJclmQhrVeVXyAT2v9fN+eKPFmgVa6akKLUZw8E3kkTa/Xtg9U1UpaXLsKxG0GFBH1JO4/WBgQ3PwUoLP0aFNoqGCRMQeOBx7YsSei6lHxw/hgcqpBP1MfYYo9xAI91IQ/xbUY1zT6CIHuBgnNKp5TWuPNRBIAWjVHuR4Yj3gtgYNavl+xVlTmNN8UGoWjwjAi42kAkEe98dFs0++6hRDikqVHidoUz2629wMWcOygFC6RURcxWDoGBANyRyQf17Yj1VqUJ9qFXJoNlRYUwPKCR35UyOOcUjLnjU1TwVX4NJqJFOp+7iYcMIA6gkSAPrhZzPXY5XXtSTaVTYrVrKxG+oUMfxosCx95PfrhuVwFNPZSdqCWZCuVzFlCnhgBFxzYdZHTBH2Wbm1UrQazqNSlQZaKDbVgVYHmtJBn+WTf6dzjS8Oy27MlFlt6fn0/r/Sm9qS/VS5pUxyt/wADH5RjHbXK4rQaDo22iTvl3m4BsBFsDDte6sdl3I04JBO7cdw7BlsoHewv6jBSQP2Ut3aWpdls1TFGsjxwKh9TtYgfr9sTuHj76qvRKdHQeGzioA4IEAwff8h9cAn1DpsqlWae2VaqRmaUlv8A5AzCG9VBi568emGoZnhos7BWDkH8U5DMVsxES4QWWAdt+b89YHpbDWLNHG3dWCZKrVHRSP3hptB4l1AIk+4thNz71EH0k7fA9FXrsrtT0+GUTM1PEK9mLDdHp5sUjcdwegpQeVbndRZSohS9PcSHuEJZm+WbkAj2jFfJsk/dK+sgAKWhBvDJIuTP1j+s4k/nVTwn/wAPHbXUseSRJP8AhP8ATGd4s1xxXafb90fEIEgtP9ezwSgzIwkgAGe/X7Y81hY5knDHD7C0ppS1hISb4f8Ai5XPh14Wwip0Pv2PrhzM8Kewa4t/bqPghQ5mrZyzvxfVpeOHoQdoLuNtp4BuIJPQjG94TFOIdM426fBLZOkv1N+axmYztRpBJ8xkxaT1nGs2Nt2lVtPhbN/s9F2Ybi0bVHfzTPthbIcGn3XHZKM5DbmgLuJJAnrf7emA+a9x9RtUtE6XRNPzkQOBPfBI/UVK12q1QtMt3WR7kYOBZVlj6ioKVOlvP8zACSSek+mKkAEuCk11TTQxTBKq5+UiGHJPFx64jXW5VgAeE40LTmpowdSDu5PUQMXa0qlUkmuJSNU73IItEYqWlRVpNQYANNoP5/8AGKy3dqQUNqeYNTMVKp5tA+gAH0EfbBGfl3VCntTTt1Oi0kGmAYPUnYp5Nr/lhbzDbh3V62Q2pFqVNmU/++QoHfa0Sff8sGiIO3ZVUtWYNsSNxZgQoIHr5ieBi3Atco5TPH9pDCzMhgj/AAi/uCe/YYitTRa5H0dVpVaSHMZdGLfyqB3HB/riDrbdFd1QubanToVatOFpBCKayzFy5HMi14tfrjmEueAR8Vw5QmlsPCNIwPCpNDATJuWh+kyT/pX6zpfIS8cc+/PbqucbQXw5l93iN/EoUg/ecdIeAu6LX5Rgyk7QxF9veLkfW4wGy3ccrgsvUz8E0CJWQSTyBAmPeBbBnxM8lsoO++3zKnotBp+bqbSgsGWFA6Fj1/0zgVVuFKYVaYWrRWmQpSAAeo/sTiXRkilzPzKrWPg8uj+AQCxuptxNlPW1oxYStJbZ+HYoj4iBaU6Fo2XKlKpdKncmADJ4BEE8dcS6Ug6SNihAWFQ+hLvb99TkTbzEkT6IY6dcVa6rFFQAoZys1Kq9UiSNsE38pMWg9ARz2x0fqbX30UhSy9UPmKTONyy4IBizK3BPF+MSGgtLeijqi6mZVqYfzTJaW52kysx1i+KMrelBWSNF/wBoqKzMW5BP8RY2n3k4cLvQCrXYX0DK0o3AD5SF/wD1GEm7krlXqSfumiJ6SYFh/T9MFodVVZXS8+zPSo32SAe95vP1wN8baJ6q97ovW6C06qqk8ljPUz0+2JA9JKhKNdzzNtpkQVADEdQPlH0GHWn00FbX6QAuaXlwSu7i7H2so/EnA3PG6kim2nTZy5I+X9MZj263WUO0b8OaQczVJ/8AjXk/oPU/hgjWWKXNFon4taKtPLoAoVZMcCT/AEGGmU0KTyhdQrVKtFjvJ2uqKoW7SLgRewH54rEbJBKkFJWzLM0j5j9Y9v64h1D4KE8+FXJqPuEyCCJvxbEu2aKVmlaWlqO2AwqBeBuBMeknpi7WkbhWG/KlUyeWqHcwWTzJj8zihy2N2ca+Sv5dr57mEnd2KT9Qf98ENbFLjqr9byWxQREsZ+irP6YpEbaucKThq26jTPc7fsQf0/DCjRTyFcmws8Ku6ssiytx6Lf8AQ40A0cDqqK/JUNxZ3vvUtB6LNvrYn0tiszqGyhV0aO2sQW2kQUAubrB+wxRz7ZYXdEbpmcSo8MCGpzC/NuItxz04jEuZ6aKkIfXKs1KKAHw1/etTIPC3G4fcXxLfSwuPPC4GrKHzWqmhvpUjNKsoYq0HZukQCD0WBPoO2JY2wHcH2XKGhof3hHG2T7TGKvPChOsoz0mU97c/3fA3UQpqkBml31mqAeViQv8ApgH6TJxWVx0Bvb/lc7sj9GzIFakp5hp9wCAPsD+GJG5XWKV/xHnCCDTBL2UepaCI9biMH1BvKlpopUmu5ksPOw8/iC8wxkFQf5ZPrGF2xsA0jp92rukvdWZwkv4hF4kGLSbmPvgwNIIKnUDUmp1Qd6lug9BIPTzA29cCJs6x81bjdXqyuzEgFXpggH3ET05/PFnEgbLgrURFqJSKiEufW8f/AFwAOc13q6rlXn1/9M3E8drQAL/T8sGhrWQuKH0nSXzNWg6x+7INQ/4Rdff+IYMTTKXBauil6n+cj7WwJgty5JfiLNL4TRu/lBHBkXPseL+mONOd8FyjpOUpoRWkElQFB6MBLEDmAYH3xWxRJXKedzLK1gsgEK7QIY9ImT9OCTbnEQu2XEpdW039oU7t29V2qCeNp5A6j5foT74L52k+y4cbJbk8uVbcDICAD16n7NP4YrO4BtDqpJ2ViUvEdVkLJuTwAe/pgQ2Fqg3K3GS1OnlylGgSUgl2YfN8twAZERxNxOJo8q91sEizlYV8w1YmKflAtdo7L68n0xc8Uu90qzWYIaS7GWZt3+aQSB0tYYLQ6KLSxo2gi0/2cRtZXLV6TV8I+IQGLlTc9Nqr98cHen4KwTPI/Ek1Wy9dlZHtTmzKbWYfiD6YU1yBupu/KYABWO1LXHWq6WOxio62BIw6IaHKCXlEVsuzLSIIgLsI7T19f9sVu9kNH6/QO3LkXG15+ogYiP8AJ81z0CM6Vy9uUKm/UlYE/WcVLKmVuiEyCE8sWLH255t7A4MHbWqJhpqzUM8U1j3Bc8+0A/fC85ptrghszTC1qbm+5ZHvaJ++O3qgpcEqzrstQuOVbniZvhtottFQn2n6k7uKyBWqlVRw4kbJi3Ec3HWAcAey6YutC57K5VqsVP3O4SpTcR6+Uhov0BGOa5zW23cKAUbp+hGmKjU6i1FZChlSpAI6dOYwJ0wJHQqU4VA9OwAbYHU/4iIxTUAaXLL0qshYMFFIAv1bntP9cdIa+agm1OmrNURpiGmwE+Y3J6cH8McHhppQrNTpbC6SSUqSpn+GFIH0jEvdvX31U30QZZtybRJBPJ6Elp+gIxMYaNTnFSq9X1WoGG2PDQRxck2Mz72wzGxr2juVw3VmkaqXV0NtqsVifKRJkX9TiZIwyq6qSnNF1KM0bQqRA/lKq4/GcDpQiMkErKK1MEPMtPX9OMZmTI4SljuOiuG7WuZ4KUJiVsSv+WT9RhrDkLnUeQoKM/6b5+VakRc+YH6kEflg7/zFQEDqWpv4lOisBalYlz1IZjb0tiWN9Lio5Q/xLphVRUVpQALtPIvzPBviWEFcFRlM2CsK4Gzcxse5mCBPMWkcYXLH8O2Gy5R+KyqKqiGZoG645hpHuPzOGYW7qVDJZ5q6JVXy1aDbiAbMlwY+nf8A4h8QDi08FR+UqWcA8NWUbbkEdp81vSd2BbnlcVPRC53rTSm7EAneLxcQp4HEm45F8WoAXalqlqR85X/Kv05P5jFuigd0waghK1FEbkAA6D+7fbA43EjdclNehvVyOrBV9gY/OcGvdcgs7RiB2n84/TFWlcn+ZpgZNI+bb5v9JPH0P4Yi91KTiu+1ajgbxHm6jb69eMVMbbpvCIXkK0/D1Q+YGmN3m84JN79AcW83uqEL/9k="/>
          <p:cNvSpPr>
            <a:spLocks noChangeAspect="1" noChangeArrowheads="1"/>
          </p:cNvSpPr>
          <p:nvPr/>
        </p:nvSpPr>
        <p:spPr bwMode="auto">
          <a:xfrm>
            <a:off x="1349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75914" y="260648"/>
            <a:ext cx="4192173" cy="584775"/>
          </a:xfrm>
          <a:prstGeom prst="rect">
            <a:avLst/>
          </a:prstGeom>
          <a:noFill/>
        </p:spPr>
        <p:txBody>
          <a:bodyPr wrap="none" rtlCol="0">
            <a:spAutoFit/>
          </a:bodyPr>
          <a:lstStyle/>
          <a:p>
            <a:r>
              <a:rPr lang="en-GB" sz="3200" b="1" dirty="0" smtClean="0"/>
              <a:t>Criteria for locations</a:t>
            </a:r>
            <a:endParaRPr lang="en-GB" sz="3200" b="1" dirty="0"/>
          </a:p>
        </p:txBody>
      </p:sp>
      <p:sp>
        <p:nvSpPr>
          <p:cNvPr id="6" name="TextBox 5"/>
          <p:cNvSpPr txBox="1"/>
          <p:nvPr/>
        </p:nvSpPr>
        <p:spPr>
          <a:xfrm>
            <a:off x="395536" y="1340768"/>
            <a:ext cx="8208912" cy="2308324"/>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a:p>
          <a:p>
            <a:endParaRPr lang="en-GB" dirty="0" smtClean="0"/>
          </a:p>
          <a:p>
            <a:endParaRPr lang="en-GB" dirty="0"/>
          </a:p>
          <a:p>
            <a:endParaRPr lang="en-GB" dirty="0"/>
          </a:p>
        </p:txBody>
      </p:sp>
      <p:sp>
        <p:nvSpPr>
          <p:cNvPr id="4" name="Rectangle 3"/>
          <p:cNvSpPr/>
          <p:nvPr/>
        </p:nvSpPr>
        <p:spPr>
          <a:xfrm>
            <a:off x="467544" y="1135191"/>
            <a:ext cx="8208912" cy="3877985"/>
          </a:xfrm>
          <a:prstGeom prst="rect">
            <a:avLst/>
          </a:prstGeom>
        </p:spPr>
        <p:txBody>
          <a:bodyPr wrap="square">
            <a:spAutoFit/>
          </a:bodyPr>
          <a:lstStyle/>
          <a:p>
            <a:pPr>
              <a:spcAft>
                <a:spcPts val="1200"/>
              </a:spcAft>
            </a:pPr>
            <a:r>
              <a:rPr lang="en-GB" sz="2400" dirty="0" smtClean="0"/>
              <a:t>Locations have been selected based on the following: </a:t>
            </a:r>
          </a:p>
          <a:p>
            <a:pPr marL="360000" indent="-360000">
              <a:spcAft>
                <a:spcPts val="1200"/>
              </a:spcAft>
              <a:buFont typeface="Arial" pitchFamily="34" charset="0"/>
              <a:buChar char="•"/>
            </a:pPr>
            <a:r>
              <a:rPr lang="en-GB" sz="2400" dirty="0" smtClean="0"/>
              <a:t>The sites are within open spaces that could accommodate areas of longer grass without having a major impact on recreational use</a:t>
            </a:r>
          </a:p>
          <a:p>
            <a:pPr marL="360000" indent="-360000">
              <a:spcAft>
                <a:spcPts val="1200"/>
              </a:spcAft>
              <a:buFont typeface="Arial" pitchFamily="34" charset="0"/>
              <a:buChar char="•"/>
            </a:pPr>
            <a:r>
              <a:rPr lang="en-GB" sz="2400" dirty="0" smtClean="0"/>
              <a:t>The sites are areas of central reservations, bank sides or roadside verges</a:t>
            </a:r>
          </a:p>
          <a:p>
            <a:pPr marL="360000" indent="-360000">
              <a:spcAft>
                <a:spcPts val="1200"/>
              </a:spcAft>
              <a:buFont typeface="Arial" pitchFamily="34" charset="0"/>
              <a:buChar char="•"/>
            </a:pPr>
            <a:r>
              <a:rPr lang="en-GB" sz="2400" dirty="0" smtClean="0"/>
              <a:t>The sites are areas where bulbs have been planted and to benefit wildlife the grassed area could be left uncut for a longer period than currently practiced.</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1166" y="260648"/>
            <a:ext cx="3281668" cy="584775"/>
          </a:xfrm>
          <a:prstGeom prst="rect">
            <a:avLst/>
          </a:prstGeom>
          <a:noFill/>
        </p:spPr>
        <p:txBody>
          <a:bodyPr wrap="none" rtlCol="0">
            <a:spAutoFit/>
          </a:bodyPr>
          <a:lstStyle/>
          <a:p>
            <a:r>
              <a:rPr lang="en-GB" sz="3200" b="1" dirty="0" smtClean="0"/>
              <a:t>Communication</a:t>
            </a:r>
            <a:endParaRPr lang="en-GB" sz="3200" b="1" dirty="0"/>
          </a:p>
        </p:txBody>
      </p:sp>
      <p:sp>
        <p:nvSpPr>
          <p:cNvPr id="4" name="Rectangle 3"/>
          <p:cNvSpPr/>
          <p:nvPr/>
        </p:nvSpPr>
        <p:spPr>
          <a:xfrm>
            <a:off x="467544" y="1340768"/>
            <a:ext cx="7776864" cy="1569660"/>
          </a:xfrm>
          <a:prstGeom prst="rect">
            <a:avLst/>
          </a:prstGeom>
        </p:spPr>
        <p:txBody>
          <a:bodyPr wrap="square">
            <a:spAutoFit/>
          </a:bodyPr>
          <a:lstStyle/>
          <a:p>
            <a:pPr>
              <a:buFont typeface="Arial" pitchFamily="34" charset="0"/>
              <a:buChar char="•"/>
            </a:pPr>
            <a:endParaRPr lang="en-GB" sz="2400" dirty="0"/>
          </a:p>
          <a:p>
            <a:endParaRPr lang="en-GB" sz="2400" dirty="0" smtClean="0"/>
          </a:p>
          <a:p>
            <a:endParaRPr lang="en-GB" sz="2400" dirty="0"/>
          </a:p>
          <a:p>
            <a:endParaRPr lang="en-GB" sz="2400" dirty="0"/>
          </a:p>
        </p:txBody>
      </p:sp>
      <p:sp>
        <p:nvSpPr>
          <p:cNvPr id="9" name="TextBox 8"/>
          <p:cNvSpPr txBox="1"/>
          <p:nvPr/>
        </p:nvSpPr>
        <p:spPr>
          <a:xfrm>
            <a:off x="467544" y="1135191"/>
            <a:ext cx="8208912" cy="3877985"/>
          </a:xfrm>
          <a:prstGeom prst="rect">
            <a:avLst/>
          </a:prstGeom>
          <a:noFill/>
        </p:spPr>
        <p:txBody>
          <a:bodyPr wrap="square" rtlCol="0">
            <a:spAutoFit/>
          </a:bodyPr>
          <a:lstStyle/>
          <a:p>
            <a:pPr marL="360000" lvl="0" indent="-360000" fontAlgn="base">
              <a:spcBef>
                <a:spcPct val="0"/>
              </a:spcBef>
              <a:spcAft>
                <a:spcPts val="1200"/>
              </a:spcAft>
              <a:buFont typeface="Arial" pitchFamily="34" charset="0"/>
              <a:buChar char="•"/>
            </a:pPr>
            <a:r>
              <a:rPr lang="en-GB" sz="2400" dirty="0" smtClean="0"/>
              <a:t>In March, a description of the trial, including a list of sites and frequently asked questions will be placed on the Council’s website</a:t>
            </a:r>
          </a:p>
          <a:p>
            <a:pPr marL="360000" lvl="0" indent="-360000" fontAlgn="base">
              <a:spcBef>
                <a:spcPct val="0"/>
              </a:spcBef>
              <a:spcAft>
                <a:spcPts val="1200"/>
              </a:spcAft>
              <a:buFont typeface="Arial" pitchFamily="34" charset="0"/>
              <a:buChar char="•"/>
            </a:pPr>
            <a:r>
              <a:rPr lang="en-GB" sz="2400" dirty="0" smtClean="0">
                <a:ea typeface="Calibri" pitchFamily="34" charset="0"/>
                <a:cs typeface="Arial" pitchFamily="34" charset="0"/>
              </a:rPr>
              <a:t>Ward Councillors will be given the opportunity to suggest additional sites and discuss the proposals in their Wards</a:t>
            </a:r>
          </a:p>
          <a:p>
            <a:pPr marL="360000" indent="-360000">
              <a:spcAft>
                <a:spcPts val="1200"/>
              </a:spcAft>
              <a:buFont typeface="Arial" pitchFamily="34" charset="0"/>
              <a:buChar char="•"/>
            </a:pPr>
            <a:r>
              <a:rPr lang="en-GB" sz="2400" dirty="0" smtClean="0"/>
              <a:t>In April, display notices will be placed at biodiversity sites explaining their purpose, including the benefits to wildlife</a:t>
            </a:r>
          </a:p>
          <a:p>
            <a:pPr marL="360000" indent="-360000">
              <a:spcAft>
                <a:spcPts val="1200"/>
              </a:spcAft>
              <a:buFont typeface="Arial" pitchFamily="34" charset="0"/>
              <a:buChar char="•"/>
            </a:pPr>
            <a:r>
              <a:rPr lang="en-GB" sz="2400" dirty="0" smtClean="0">
                <a:ea typeface="Calibri" pitchFamily="34" charset="0"/>
                <a:cs typeface="Arial" pitchFamily="34" charset="0"/>
              </a:rPr>
              <a:t>Feedback from residents will be closely monitored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700808"/>
            <a:ext cx="7632848" cy="646331"/>
          </a:xfrm>
          <a:prstGeom prst="rect">
            <a:avLst/>
          </a:prstGeom>
        </p:spPr>
        <p:txBody>
          <a:bodyPr wrap="square">
            <a:spAutoFit/>
          </a:bodyPr>
          <a:lstStyle/>
          <a:p>
            <a:endParaRPr lang="en-GB" dirty="0"/>
          </a:p>
          <a:p>
            <a:endParaRPr lang="en-GB" dirty="0"/>
          </a:p>
        </p:txBody>
      </p:sp>
      <p:sp>
        <p:nvSpPr>
          <p:cNvPr id="8" name="Rectangle 7"/>
          <p:cNvSpPr/>
          <p:nvPr/>
        </p:nvSpPr>
        <p:spPr>
          <a:xfrm>
            <a:off x="2340460" y="467961"/>
            <a:ext cx="4463081" cy="584775"/>
          </a:xfrm>
          <a:prstGeom prst="rect">
            <a:avLst/>
          </a:prstGeom>
        </p:spPr>
        <p:txBody>
          <a:bodyPr wrap="none">
            <a:spAutoFit/>
          </a:bodyPr>
          <a:lstStyle/>
          <a:p>
            <a:r>
              <a:rPr lang="en-GB" sz="3200" b="1" dirty="0"/>
              <a:t>Evaluation of the trial </a:t>
            </a:r>
            <a:endParaRPr lang="en-GB" sz="3200" dirty="0"/>
          </a:p>
        </p:txBody>
      </p:sp>
      <p:sp>
        <p:nvSpPr>
          <p:cNvPr id="61441" name="Rectangle 1"/>
          <p:cNvSpPr>
            <a:spLocks noChangeArrowheads="1"/>
          </p:cNvSpPr>
          <p:nvPr/>
        </p:nvSpPr>
        <p:spPr bwMode="auto">
          <a:xfrm>
            <a:off x="503548" y="1290826"/>
            <a:ext cx="813690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30238" algn="l"/>
              </a:tabLst>
            </a:pPr>
            <a:r>
              <a:rPr kumimoji="0" lang="en-GB"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 success of the trial will be evaluated through the following:</a:t>
            </a:r>
          </a:p>
          <a:p>
            <a:pPr marL="0" marR="0" lvl="0" indent="0" algn="l" defTabSz="914400" rtl="0" eaLnBrk="1" fontAlgn="base" latinLnBrk="0" hangingPunct="1">
              <a:lnSpc>
                <a:spcPct val="100000"/>
              </a:lnSpc>
              <a:spcBef>
                <a:spcPct val="0"/>
              </a:spcBef>
              <a:spcAft>
                <a:spcPct val="0"/>
              </a:spcAft>
              <a:buClrTx/>
              <a:buSzTx/>
              <a:buFontTx/>
              <a:buNone/>
              <a:tabLst>
                <a:tab pos="630238" algn="l"/>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723900" lvl="1" indent="-266700" eaLnBrk="0" fontAlgn="base" hangingPunct="0">
              <a:spcBef>
                <a:spcPct val="0"/>
              </a:spcBef>
              <a:spcAft>
                <a:spcPct val="0"/>
              </a:spcAft>
              <a:buFontTx/>
              <a:buChar char="•"/>
              <a:tabLst>
                <a:tab pos="723900" algn="l"/>
              </a:tabLst>
            </a:pPr>
            <a:r>
              <a:rPr kumimoji="0" lang="en-GB"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Public/Member response</a:t>
            </a:r>
          </a:p>
          <a:p>
            <a:pPr marL="723900" lvl="1" indent="-266700" eaLnBrk="0" fontAlgn="base" hangingPunct="0">
              <a:spcBef>
                <a:spcPct val="0"/>
              </a:spcBef>
              <a:spcAft>
                <a:spcPct val="0"/>
              </a:spcAft>
              <a:buFontTx/>
              <a:buChar char="•"/>
              <a:tabLst>
                <a:tab pos="723900" algn="l"/>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723900" lvl="1" indent="-266700" eaLnBrk="0" fontAlgn="base" hangingPunct="0">
              <a:spcBef>
                <a:spcPct val="0"/>
              </a:spcBef>
              <a:spcAft>
                <a:spcPct val="0"/>
              </a:spcAft>
              <a:buFontTx/>
              <a:buChar char="•"/>
              <a:tabLst>
                <a:tab pos="723900" algn="l"/>
              </a:tabLst>
            </a:pPr>
            <a:r>
              <a:rPr kumimoji="0" lang="en-GB"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Increase in biodiversity/wildlife</a:t>
            </a:r>
          </a:p>
          <a:p>
            <a:pPr marL="723900" lvl="1" indent="-266700" eaLnBrk="0" fontAlgn="base" hangingPunct="0">
              <a:spcBef>
                <a:spcPct val="0"/>
              </a:spcBef>
              <a:spcAft>
                <a:spcPct val="0"/>
              </a:spcAft>
              <a:buFontTx/>
              <a:buChar char="•"/>
              <a:tabLst>
                <a:tab pos="723900" algn="l"/>
              </a:tabLst>
            </a:pP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p>
            <a:pPr marL="723900" lvl="1" indent="-266700" eaLnBrk="0" fontAlgn="base" hangingPunct="0">
              <a:spcBef>
                <a:spcPct val="0"/>
              </a:spcBef>
              <a:spcAft>
                <a:spcPct val="0"/>
              </a:spcAft>
              <a:buFontTx/>
              <a:buChar char="•"/>
              <a:tabLst>
                <a:tab pos="723900" algn="l"/>
              </a:tabLst>
            </a:pPr>
            <a:r>
              <a:rPr kumimoji="0" lang="en-GB"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Efficient use of resources</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http://turf.co.uk/wp-content/uploads/ND-wildflowers-close-up.jpg">
            <a:hlinkClick r:id="rId3"/>
          </p:cNvPr>
          <p:cNvPicPr>
            <a:picLocks noChangeAspect="1" noChangeArrowheads="1"/>
          </p:cNvPicPr>
          <p:nvPr/>
        </p:nvPicPr>
        <p:blipFill>
          <a:blip r:embed="rId4" cstate="print"/>
          <a:srcRect/>
          <a:stretch>
            <a:fillRect/>
          </a:stretch>
        </p:blipFill>
        <p:spPr bwMode="auto">
          <a:xfrm>
            <a:off x="5580112" y="3645024"/>
            <a:ext cx="3256806" cy="2092846"/>
          </a:xfrm>
          <a:prstGeom prst="rect">
            <a:avLst/>
          </a:prstGeom>
          <a:noFill/>
        </p:spPr>
      </p:pic>
    </p:spTree>
  </p:cSld>
  <p:clrMapOvr>
    <a:masterClrMapping/>
  </p:clrMapOvr>
</p:sld>
</file>

<file path=ppt/theme/theme1.xml><?xml version="1.0" encoding="utf-8"?>
<a:theme xmlns:a="http://schemas.openxmlformats.org/drawingml/2006/main" name="NTC-White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NTC-White</Template>
  <TotalTime>196</TotalTime>
  <Words>466</Words>
  <Application>Microsoft Office PowerPoint</Application>
  <PresentationFormat>On-screen Show (4:3)</PresentationFormat>
  <Paragraphs>170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NTC-White2013</vt:lpstr>
      <vt:lpstr> Increasing Biodiversity Areas Across North Tyneside</vt:lpstr>
      <vt:lpstr>Slide 2</vt:lpstr>
      <vt:lpstr>Slide 3</vt:lpstr>
      <vt:lpstr>Slide 4</vt:lpstr>
      <vt:lpstr>Slide 5</vt:lpstr>
      <vt:lpstr>Slide 6</vt:lpstr>
    </vt:vector>
  </TitlesOfParts>
  <Company>NTC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bees  through the creation of biodiversity areas</dc:title>
  <dc:creator>sdan0311</dc:creator>
  <cp:lastModifiedBy>sdan0311</cp:lastModifiedBy>
  <cp:revision>20</cp:revision>
  <dcterms:created xsi:type="dcterms:W3CDTF">2015-02-06T10:24:46Z</dcterms:created>
  <dcterms:modified xsi:type="dcterms:W3CDTF">2015-02-09T13:30:56Z</dcterms:modified>
</cp:coreProperties>
</file>